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7"/>
  </p:notesMasterIdLst>
  <p:sldIdLst>
    <p:sldId id="266" r:id="rId2"/>
    <p:sldId id="347" r:id="rId3"/>
    <p:sldId id="315" r:id="rId4"/>
    <p:sldId id="282" r:id="rId5"/>
    <p:sldId id="277" r:id="rId6"/>
    <p:sldId id="323" r:id="rId7"/>
    <p:sldId id="316" r:id="rId8"/>
    <p:sldId id="341" r:id="rId9"/>
    <p:sldId id="342" r:id="rId10"/>
    <p:sldId id="317" r:id="rId11"/>
    <p:sldId id="340" r:id="rId12"/>
    <p:sldId id="318" r:id="rId13"/>
    <p:sldId id="358" r:id="rId14"/>
    <p:sldId id="334" r:id="rId15"/>
    <p:sldId id="32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3BA"/>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0" autoAdjust="0"/>
    <p:restoredTop sz="96347" autoAdjust="0"/>
  </p:normalViewPr>
  <p:slideViewPr>
    <p:cSldViewPr>
      <p:cViewPr varScale="1">
        <p:scale>
          <a:sx n="146" d="100"/>
          <a:sy n="146" d="100"/>
        </p:scale>
        <p:origin x="176" y="536"/>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10/11/20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9FF83-FB1E-4F06-B7FB-246270813764}" type="slidenum">
              <a:rPr lang="en-US" smtClean="0"/>
              <a:t>15</a:t>
            </a:fld>
            <a:endParaRPr lang="en-US"/>
          </a:p>
        </p:txBody>
      </p:sp>
    </p:spTree>
    <p:extLst>
      <p:ext uri="{BB962C8B-B14F-4D97-AF65-F5344CB8AC3E}">
        <p14:creationId xmlns:p14="http://schemas.microsoft.com/office/powerpoint/2010/main" val="3742580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96400" cy="1793631"/>
          </a:xfrm>
        </p:spPr>
        <p:txBody>
          <a:bodyPr>
            <a:normAutofit/>
          </a:bodyPr>
          <a:lstStyle/>
          <a:p>
            <a:r>
              <a:rPr lang="en-IN" sz="2800" dirty="0"/>
              <a:t>Domain #11 Capstone Project</a:t>
            </a:r>
            <a:br>
              <a:rPr lang="en-IN" sz="2800" dirty="0"/>
            </a:br>
            <a:r>
              <a:rPr lang="en-US" sz="2700" cap="small" dirty="0"/>
              <a:t>TWITTER SENTIMENT ANALYSIS</a:t>
            </a:r>
            <a:endParaRPr lang="en-US" sz="2700" dirty="0"/>
          </a:p>
        </p:txBody>
      </p:sp>
      <p:sp>
        <p:nvSpPr>
          <p:cNvPr id="6" name="Subtitle 5"/>
          <p:cNvSpPr>
            <a:spLocks noGrp="1"/>
          </p:cNvSpPr>
          <p:nvPr>
            <p:ph type="subTitle" idx="1"/>
          </p:nvPr>
        </p:nvSpPr>
        <p:spPr/>
        <p:txBody>
          <a:bodyPr>
            <a:noAutofit/>
          </a:bodyPr>
          <a:lstStyle/>
          <a:p>
            <a:pPr lvl="0"/>
            <a:r>
              <a:rPr lang="en-IN" sz="2400" dirty="0"/>
              <a:t>Group 33</a:t>
            </a:r>
          </a:p>
        </p:txBody>
      </p:sp>
      <p:sp>
        <p:nvSpPr>
          <p:cNvPr id="7" name="Text Placeholder 6"/>
          <p:cNvSpPr>
            <a:spLocks noGrp="1"/>
          </p:cNvSpPr>
          <p:nvPr>
            <p:ph type="body" sz="quarter" idx="14"/>
          </p:nvPr>
        </p:nvSpPr>
        <p:spPr>
          <a:xfrm>
            <a:off x="6746632" y="5029200"/>
            <a:ext cx="5673968" cy="1565763"/>
          </a:xfrm>
        </p:spPr>
        <p:txBody>
          <a:bodyPr>
            <a:noAutofit/>
          </a:bodyPr>
          <a:lstStyle/>
          <a:p>
            <a:pPr algn="l"/>
            <a:r>
              <a:rPr lang="en-US" sz="2000" dirty="0"/>
              <a:t>Aditya Baskaran		2019AIML028</a:t>
            </a:r>
          </a:p>
          <a:p>
            <a:pPr algn="l"/>
            <a:r>
              <a:rPr lang="en-US" sz="2000" dirty="0"/>
              <a:t>Aravind V			2019AIML127</a:t>
            </a:r>
          </a:p>
          <a:p>
            <a:pPr algn="l"/>
            <a:r>
              <a:rPr lang="en-US" sz="2000" dirty="0"/>
              <a:t>Ganesh Sharma		2019AIML014    </a:t>
            </a:r>
          </a:p>
          <a:p>
            <a:pPr algn="l"/>
            <a:r>
              <a:rPr lang="en-US" sz="2000" dirty="0" err="1"/>
              <a:t>Nithesh</a:t>
            </a:r>
            <a:r>
              <a:rPr lang="en-US" sz="2000" dirty="0"/>
              <a:t> Balakrishnan	 	2019AIML049</a:t>
            </a:r>
          </a:p>
          <a:p>
            <a:pPr algn="l"/>
            <a:r>
              <a:rPr lang="en-US" sz="2000" dirty="0"/>
              <a:t>Vibha Kumar			2019AIML153</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graphicFrame>
        <p:nvGraphicFramePr>
          <p:cNvPr id="16" name="Table 15"/>
          <p:cNvGraphicFramePr>
            <a:graphicFrameLocks noGrp="1"/>
          </p:cNvGraphicFramePr>
          <p:nvPr>
            <p:extLst>
              <p:ext uri="{D42A27DB-BD31-4B8C-83A1-F6EECF244321}">
                <p14:modId xmlns:p14="http://schemas.microsoft.com/office/powerpoint/2010/main" val="2618240944"/>
              </p:ext>
            </p:extLst>
          </p:nvPr>
        </p:nvGraphicFramePr>
        <p:xfrm>
          <a:off x="116441" y="963312"/>
          <a:ext cx="2607128" cy="1821180"/>
        </p:xfrm>
        <a:graphic>
          <a:graphicData uri="http://schemas.openxmlformats.org/drawingml/2006/table">
            <a:tbl>
              <a:tblPr firstRow="1" bandRow="1">
                <a:tableStyleId>{ED083AE6-46FA-4A59-8FB0-9F97EB10719F}</a:tableStyleId>
              </a:tblPr>
              <a:tblGrid>
                <a:gridCol w="2607128">
                  <a:extLst>
                    <a:ext uri="{9D8B030D-6E8A-4147-A177-3AD203B41FA5}">
                      <a16:colId xmlns:a16="http://schemas.microsoft.com/office/drawing/2014/main" val="20000"/>
                    </a:ext>
                  </a:extLst>
                </a:gridCol>
              </a:tblGrid>
              <a:tr h="169985">
                <a:tc>
                  <a:txBody>
                    <a:bodyPr/>
                    <a:lstStyle/>
                    <a:p>
                      <a:pPr algn="l" fontAlgn="b"/>
                      <a:r>
                        <a:rPr lang="en-US" sz="1300" b="1" i="0" u="none" strike="noStrike" dirty="0">
                          <a:solidFill>
                            <a:srgbClr val="404040"/>
                          </a:solidFill>
                          <a:effectLst/>
                          <a:latin typeface="Calibri" panose="020F0502020204030204" pitchFamily="34" charset="0"/>
                        </a:rPr>
                        <a:t>Problem statement and Business Benefit – detailed discussion</a:t>
                      </a:r>
                    </a:p>
                  </a:txBody>
                  <a:tcPr marL="9525" marR="9525" marT="9525" marB="0" anchor="b"/>
                </a:tc>
                <a:extLst>
                  <a:ext uri="{0D108BD9-81ED-4DB2-BD59-A6C34878D82A}">
                    <a16:rowId xmlns:a16="http://schemas.microsoft.com/office/drawing/2014/main" val="10000"/>
                  </a:ext>
                </a:extLst>
              </a:tr>
              <a:tr h="169985">
                <a:tc>
                  <a:txBody>
                    <a:bodyPr/>
                    <a:lstStyle/>
                    <a:p>
                      <a:pPr algn="l" fontAlgn="b"/>
                      <a:r>
                        <a:rPr lang="en-US" sz="1300" b="0" i="0" u="none" strike="noStrike" dirty="0">
                          <a:solidFill>
                            <a:srgbClr val="404040"/>
                          </a:solidFill>
                          <a:effectLst/>
                          <a:latin typeface="Calibri" panose="020F0502020204030204" pitchFamily="34" charset="0"/>
                        </a:rPr>
                        <a:t>Understanding columns and rows of given input transaction data</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Some basic Analysis of given input data using excel pivot</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Review and clarification of questions</a:t>
                      </a:r>
                    </a:p>
                    <a:p>
                      <a:pPr algn="l" fontAlgn="b"/>
                      <a:r>
                        <a:rPr lang="en-US" sz="1300" b="0" i="0" u="none" strike="noStrike" dirty="0">
                          <a:solidFill>
                            <a:srgbClr val="404040"/>
                          </a:solidFill>
                          <a:effectLst/>
                          <a:latin typeface="Calibri" panose="020F0502020204030204" pitchFamily="34" charset="0"/>
                        </a:rPr>
                        <a:t>Python and Jupiter notebook installation and environment setup</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9427688"/>
              </p:ext>
            </p:extLst>
          </p:nvPr>
        </p:nvGraphicFramePr>
        <p:xfrm>
          <a:off x="78920" y="3932802"/>
          <a:ext cx="2941866" cy="843768"/>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20000"/>
                    </a:ext>
                  </a:extLst>
                </a:gridCol>
              </a:tblGrid>
              <a:tr h="0">
                <a:tc>
                  <a:txBody>
                    <a:bodyPr/>
                    <a:lstStyle/>
                    <a:p>
                      <a:pPr algn="l" fontAlgn="b"/>
                      <a:r>
                        <a:rPr lang="en-US" sz="1300" b="1" i="0" u="none" strike="noStrike" dirty="0">
                          <a:solidFill>
                            <a:srgbClr val="404040"/>
                          </a:solidFill>
                          <a:effectLst/>
                          <a:latin typeface="Calibri" panose="020F0502020204030204" pitchFamily="34" charset="0"/>
                        </a:rPr>
                        <a:t>Data Cleaning and Pre-Processing</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Read base data </a:t>
                      </a:r>
                      <a:r>
                        <a:rPr lang="en-US" sz="1300" b="0" i="0" u="none" strike="noStrike" dirty="0" err="1">
                          <a:solidFill>
                            <a:srgbClr val="404040"/>
                          </a:solidFill>
                          <a:effectLst/>
                          <a:latin typeface="Calibri" panose="020F0502020204030204" pitchFamily="34" charset="0"/>
                        </a:rPr>
                        <a:t>excel,label</a:t>
                      </a:r>
                      <a:r>
                        <a:rPr lang="en-US" sz="1300" b="0" i="0" u="none" strike="noStrike" dirty="0">
                          <a:solidFill>
                            <a:srgbClr val="404040"/>
                          </a:solidFill>
                          <a:effectLst/>
                          <a:latin typeface="Calibri" panose="020F0502020204030204" pitchFamily="34" charset="0"/>
                        </a:rPr>
                        <a:t> column creation</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Check duplicate rows, missing values</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u="none" strike="noStrike" dirty="0">
                          <a:effectLst/>
                        </a:rPr>
                        <a:t>Drop irrelevant columns, rows</a:t>
                      </a:r>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832484014"/>
              </p:ext>
            </p:extLst>
          </p:nvPr>
        </p:nvGraphicFramePr>
        <p:xfrm>
          <a:off x="3200401" y="3986877"/>
          <a:ext cx="3962399" cy="1466703"/>
        </p:xfrm>
        <a:graphic>
          <a:graphicData uri="http://schemas.openxmlformats.org/drawingml/2006/table">
            <a:tbl>
              <a:tblPr firstRow="1" bandRow="1">
                <a:tableStyleId>{BDBED569-4797-4DF1-A0F4-6AAB3CD982D8}</a:tableStyleId>
              </a:tblPr>
              <a:tblGrid>
                <a:gridCol w="3962399">
                  <a:extLst>
                    <a:ext uri="{9D8B030D-6E8A-4147-A177-3AD203B41FA5}">
                      <a16:colId xmlns:a16="http://schemas.microsoft.com/office/drawing/2014/main" val="20000"/>
                    </a:ext>
                  </a:extLst>
                </a:gridCol>
              </a:tblGrid>
              <a:tr h="0">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0">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0">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0">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0">
                <a:tc>
                  <a:txBody>
                    <a:bodyPr/>
                    <a:lstStyle/>
                    <a:p>
                      <a:pPr algn="l" fontAlgn="b"/>
                      <a:endParaRPr lang="en-US" sz="1300" b="0" i="0" u="none" strike="noStrike">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0">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0">
                <a:tc>
                  <a:txBody>
                    <a:bodyPr/>
                    <a:lstStyle/>
                    <a:p>
                      <a:pPr algn="l" fontAlgn="b"/>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solidFill>
                  </a:tcPr>
                </a:tc>
                <a:extLst>
                  <a:ext uri="{0D108BD9-81ED-4DB2-BD59-A6C34878D82A}">
                    <a16:rowId xmlns:a16="http://schemas.microsoft.com/office/drawing/2014/main" val="1001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524598054"/>
              </p:ext>
            </p:extLst>
          </p:nvPr>
        </p:nvGraphicFramePr>
        <p:xfrm>
          <a:off x="5880120" y="1466564"/>
          <a:ext cx="1960688" cy="1151695"/>
        </p:xfrm>
        <a:graphic>
          <a:graphicData uri="http://schemas.openxmlformats.org/drawingml/2006/table">
            <a:tbl>
              <a:tblPr firstRow="1" bandRow="1">
                <a:tableStyleId>{8799B23B-EC83-4686-B30A-512413B5E67A}</a:tableStyleId>
              </a:tblPr>
              <a:tblGrid>
                <a:gridCol w="1960688">
                  <a:extLst>
                    <a:ext uri="{9D8B030D-6E8A-4147-A177-3AD203B41FA5}">
                      <a16:colId xmlns:a16="http://schemas.microsoft.com/office/drawing/2014/main" val="20000"/>
                    </a:ext>
                  </a:extLst>
                </a:gridCol>
              </a:tblGrid>
              <a:tr h="230339">
                <a:tc>
                  <a:txBody>
                    <a:bodyPr/>
                    <a:lstStyle/>
                    <a:p>
                      <a:pPr algn="l" fontAlgn="b"/>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val="10000"/>
                  </a:ext>
                </a:extLst>
              </a:tr>
              <a:tr h="230339">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30339">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30339">
                <a:tc>
                  <a:txBody>
                    <a:bodyPr/>
                    <a:lstStyle/>
                    <a:p>
                      <a:pPr algn="l" fontAlgn="b"/>
                      <a:endParaRPr lang="en-US" sz="1300" b="0" i="0" u="none" strike="noStrike">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30339">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4043351930"/>
              </p:ext>
            </p:extLst>
          </p:nvPr>
        </p:nvGraphicFramePr>
        <p:xfrm>
          <a:off x="7273825" y="4007208"/>
          <a:ext cx="2022575" cy="1036472"/>
        </p:xfrm>
        <a:graphic>
          <a:graphicData uri="http://schemas.openxmlformats.org/drawingml/2006/table">
            <a:tbl>
              <a:tblPr firstRow="1" bandRow="1">
                <a:tableStyleId>{8799B23B-EC83-4686-B30A-512413B5E67A}</a:tableStyleId>
              </a:tblPr>
              <a:tblGrid>
                <a:gridCol w="2022575">
                  <a:extLst>
                    <a:ext uri="{9D8B030D-6E8A-4147-A177-3AD203B41FA5}">
                      <a16:colId xmlns:a16="http://schemas.microsoft.com/office/drawing/2014/main" val="20000"/>
                    </a:ext>
                  </a:extLst>
                </a:gridCol>
              </a:tblGrid>
              <a:tr h="56915">
                <a:tc>
                  <a:txBody>
                    <a:bodyPr/>
                    <a:lstStyle/>
                    <a:p>
                      <a:pPr algn="l" fontAlgn="b"/>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val="10000"/>
                  </a:ext>
                </a:extLst>
              </a:tr>
              <a:tr h="56915">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56915">
                <a:tc>
                  <a:txBody>
                    <a:bodyPr/>
                    <a:lstStyle/>
                    <a:p>
                      <a:pPr algn="l" fontAlgn="b"/>
                      <a:endParaRPr lang="en-US" sz="1300" b="0" i="0" u="none" strike="noStrike">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56915">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207444230"/>
              </p:ext>
            </p:extLst>
          </p:nvPr>
        </p:nvGraphicFramePr>
        <p:xfrm>
          <a:off x="8867981" y="956061"/>
          <a:ext cx="1952419" cy="921356"/>
        </p:xfrm>
        <a:graphic>
          <a:graphicData uri="http://schemas.openxmlformats.org/drawingml/2006/table">
            <a:tbl>
              <a:tblPr firstRow="1" bandRow="1">
                <a:tableStyleId>{8799B23B-EC83-4686-B30A-512413B5E67A}</a:tableStyleId>
              </a:tblPr>
              <a:tblGrid>
                <a:gridCol w="1952419">
                  <a:extLst>
                    <a:ext uri="{9D8B030D-6E8A-4147-A177-3AD203B41FA5}">
                      <a16:colId xmlns:a16="http://schemas.microsoft.com/office/drawing/2014/main" val="20000"/>
                    </a:ext>
                  </a:extLst>
                </a:gridCol>
              </a:tblGrid>
              <a:tr h="230339">
                <a:tc>
                  <a:txBody>
                    <a:bodyPr/>
                    <a:lstStyle/>
                    <a:p>
                      <a:pPr algn="l" fontAlgn="b"/>
                      <a:endParaRPr lang="en-US" sz="1400" b="0" i="0" u="none" strike="noStrike" dirty="0">
                        <a:solidFill>
                          <a:schemeClr val="bg1"/>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val="10000"/>
                  </a:ext>
                </a:extLst>
              </a:tr>
              <a:tr h="230339">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30339">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30339">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236889180"/>
              </p:ext>
            </p:extLst>
          </p:nvPr>
        </p:nvGraphicFramePr>
        <p:xfrm>
          <a:off x="9448800" y="4006600"/>
          <a:ext cx="2632173" cy="1286331"/>
        </p:xfrm>
        <a:graphic>
          <a:graphicData uri="http://schemas.openxmlformats.org/drawingml/2006/table">
            <a:tbl>
              <a:tblPr firstRow="1" bandRow="1">
                <a:tableStyleId>{5DA37D80-6434-44D0-A028-1B22A696006F}</a:tableStyleId>
              </a:tblPr>
              <a:tblGrid>
                <a:gridCol w="2632173">
                  <a:extLst>
                    <a:ext uri="{9D8B030D-6E8A-4147-A177-3AD203B41FA5}">
                      <a16:colId xmlns:a16="http://schemas.microsoft.com/office/drawing/2014/main" val="20000"/>
                    </a:ext>
                  </a:extLst>
                </a:gridCol>
              </a:tblGrid>
              <a:tr h="55269">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63354">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08595">
                <a:tc>
                  <a:txBody>
                    <a:bodyPr/>
                    <a:lstStyle/>
                    <a:p>
                      <a:pPr algn="l" fontAlgn="b"/>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08595">
                <a:tc>
                  <a:txBody>
                    <a:bodyPr/>
                    <a:lstStyle/>
                    <a:p>
                      <a:pPr algn="l" fontAlgn="b"/>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val="10007"/>
                  </a:ext>
                </a:extLst>
              </a:tr>
              <a:tr h="55269">
                <a:tc>
                  <a:txBody>
                    <a:bodyPr/>
                    <a:lstStyle/>
                    <a:p>
                      <a:pPr algn="l" fontAlgn="b"/>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val="10008"/>
                  </a:ext>
                </a:extLst>
              </a:tr>
              <a:tr h="55269">
                <a:tc>
                  <a:txBody>
                    <a:bodyPr/>
                    <a:lstStyle/>
                    <a:p>
                      <a:pPr algn="l" fontAlgn="b"/>
                      <a:endParaRPr lang="en-US" sz="1400" b="1" i="0" u="none" strike="noStrike" dirty="0">
                        <a:solidFill>
                          <a:srgbClr val="000000"/>
                        </a:solidFill>
                        <a:effectLst/>
                        <a:latin typeface="Arial" panose="020B0604020202020204" pitchFamily="34" charset="0"/>
                      </a:endParaRPr>
                    </a:p>
                  </a:txBody>
                  <a:tcPr marL="7772" marR="7772" marT="7772" marB="0" anchor="b">
                    <a:solidFill>
                      <a:srgbClr val="92D050">
                        <a:alpha val="20000"/>
                      </a:srgbClr>
                    </a:solidFill>
                  </a:tcPr>
                </a:tc>
                <a:extLst>
                  <a:ext uri="{0D108BD9-81ED-4DB2-BD59-A6C34878D82A}">
                    <a16:rowId xmlns:a16="http://schemas.microsoft.com/office/drawing/2014/main" val="10009"/>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13721846"/>
              </p:ext>
            </p:extLst>
          </p:nvPr>
        </p:nvGraphicFramePr>
        <p:xfrm>
          <a:off x="2976718" y="1066800"/>
          <a:ext cx="2128682" cy="1443990"/>
        </p:xfrm>
        <a:graphic>
          <a:graphicData uri="http://schemas.openxmlformats.org/drawingml/2006/table">
            <a:tbl>
              <a:tblPr bandRow="1">
                <a:tableStyleId>{BDBED569-4797-4DF1-A0F4-6AAB3CD982D8}</a:tableStyleId>
              </a:tblPr>
              <a:tblGrid>
                <a:gridCol w="2128682">
                  <a:extLst>
                    <a:ext uri="{9D8B030D-6E8A-4147-A177-3AD203B41FA5}">
                      <a16:colId xmlns:a16="http://schemas.microsoft.com/office/drawing/2014/main" val="20000"/>
                    </a:ext>
                  </a:extLst>
                </a:gridCol>
              </a:tblGrid>
              <a:tr h="127149">
                <a:tc>
                  <a:txBody>
                    <a:bodyPr/>
                    <a:lstStyle/>
                    <a:p>
                      <a:pPr algn="l" fontAlgn="b"/>
                      <a:r>
                        <a:rPr lang="en-US" sz="1300" b="1" i="0" u="none" strike="noStrike" dirty="0">
                          <a:solidFill>
                            <a:srgbClr val="404040"/>
                          </a:solidFill>
                          <a:effectLst/>
                          <a:latin typeface="Calibri" panose="020F0502020204030204" pitchFamily="34" charset="0"/>
                        </a:rPr>
                        <a:t>Processing tweet text data</a:t>
                      </a:r>
                    </a:p>
                  </a:txBody>
                  <a:tcPr marL="9525" marR="9525" marT="9525" marB="0" anchor="b"/>
                </a:tc>
                <a:extLst>
                  <a:ext uri="{0D108BD9-81ED-4DB2-BD59-A6C34878D82A}">
                    <a16:rowId xmlns:a16="http://schemas.microsoft.com/office/drawing/2014/main" val="10000"/>
                  </a:ext>
                </a:extLst>
              </a:tr>
              <a:tr h="127149">
                <a:tc>
                  <a:txBody>
                    <a:bodyPr/>
                    <a:lstStyle/>
                    <a:p>
                      <a:pPr algn="l" fontAlgn="b"/>
                      <a:r>
                        <a:rPr lang="en-US" sz="1300" b="0" i="0" u="none" strike="noStrike" dirty="0">
                          <a:solidFill>
                            <a:srgbClr val="404040"/>
                          </a:solidFill>
                          <a:effectLst/>
                          <a:latin typeface="Calibri" panose="020F0502020204030204" pitchFamily="34" charset="0"/>
                        </a:rPr>
                        <a:t>Removing ‘@’,numbers, </a:t>
                      </a:r>
                      <a:r>
                        <a:rPr lang="en-US" sz="1300" b="0" i="0" u="none" strike="noStrike" dirty="0" err="1">
                          <a:solidFill>
                            <a:srgbClr val="404040"/>
                          </a:solidFill>
                          <a:effectLst/>
                          <a:latin typeface="Calibri" panose="020F0502020204030204" pitchFamily="34" charset="0"/>
                        </a:rPr>
                        <a:t>urls</a:t>
                      </a:r>
                      <a:r>
                        <a:rPr lang="en-US" sz="1300" b="0" i="0" u="none" strike="noStrike" dirty="0">
                          <a:solidFill>
                            <a:srgbClr val="404040"/>
                          </a:solidFill>
                          <a:effectLst/>
                          <a:latin typeface="Calibri" panose="020F0502020204030204" pitchFamily="34" charset="0"/>
                        </a:rPr>
                        <a:t>, single and special characters</a:t>
                      </a:r>
                    </a:p>
                  </a:txBody>
                  <a:tcPr marL="9525" marR="9525" marT="9525" marB="0" anchor="b"/>
                </a:tc>
                <a:extLst>
                  <a:ext uri="{0D108BD9-81ED-4DB2-BD59-A6C34878D82A}">
                    <a16:rowId xmlns:a16="http://schemas.microsoft.com/office/drawing/2014/main" val="10004"/>
                  </a:ext>
                </a:extLst>
              </a:tr>
              <a:tr h="127149">
                <a:tc>
                  <a:txBody>
                    <a:bodyPr/>
                    <a:lstStyle/>
                    <a:p>
                      <a:pPr algn="l" fontAlgn="b"/>
                      <a:r>
                        <a:rPr lang="en-US" sz="1300" b="0" i="0" u="none" strike="noStrike" dirty="0">
                          <a:solidFill>
                            <a:srgbClr val="404040"/>
                          </a:solidFill>
                          <a:effectLst/>
                          <a:latin typeface="Calibri" panose="020F0502020204030204" pitchFamily="34" charset="0"/>
                        </a:rPr>
                        <a:t>Tokenizing</a:t>
                      </a:r>
                    </a:p>
                  </a:txBody>
                  <a:tcPr marL="9525" marR="9525" marT="9525" marB="0" anchor="b"/>
                </a:tc>
                <a:extLst>
                  <a:ext uri="{0D108BD9-81ED-4DB2-BD59-A6C34878D82A}">
                    <a16:rowId xmlns:a16="http://schemas.microsoft.com/office/drawing/2014/main" val="10005"/>
                  </a:ext>
                </a:extLst>
              </a:tr>
              <a:tr h="169985">
                <a:tc>
                  <a:txBody>
                    <a:bodyPr/>
                    <a:lstStyle/>
                    <a:p>
                      <a:pPr algn="l" fontAlgn="b"/>
                      <a:r>
                        <a:rPr lang="en-US" sz="1300" b="0" i="0" u="none" strike="noStrike" dirty="0">
                          <a:solidFill>
                            <a:srgbClr val="404040"/>
                          </a:solidFill>
                          <a:effectLst/>
                          <a:latin typeface="Calibri" panose="020F0502020204030204" pitchFamily="34" charset="0"/>
                        </a:rPr>
                        <a:t>Lemmatization</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Stemming</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Vectorization using TF-IDF</a:t>
                      </a:r>
                    </a:p>
                  </a:txBody>
                  <a:tcPr marL="9525" marR="9525" marT="9525" marB="0" anchor="b"/>
                </a:tc>
                <a:extLst>
                  <a:ext uri="{0D108BD9-81ED-4DB2-BD59-A6C34878D82A}">
                    <a16:rowId xmlns:a16="http://schemas.microsoft.com/office/drawing/2014/main" val="10003"/>
                  </a:ext>
                </a:extLst>
              </a:tr>
            </a:tbl>
          </a:graphicData>
        </a:graphic>
      </p:graphicFrame>
      <p:sp>
        <p:nvSpPr>
          <p:cNvPr id="26" name="Rectangle 25"/>
          <p:cNvSpPr/>
          <p:nvPr/>
        </p:nvSpPr>
        <p:spPr>
          <a:xfrm flipH="1">
            <a:off x="1112071" y="2771000"/>
            <a:ext cx="45719" cy="581799"/>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639305"/>
            <a:ext cx="45719" cy="701581"/>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1134482" y="2865213"/>
            <a:ext cx="728159" cy="276999"/>
          </a:xfrm>
          <a:prstGeom prst="rect">
            <a:avLst/>
          </a:prstGeom>
          <a:solidFill>
            <a:srgbClr val="92D050"/>
          </a:solidFill>
        </p:spPr>
        <p:txBody>
          <a:bodyPr wrap="square" rtlCol="0">
            <a:spAutoFit/>
          </a:bodyPr>
          <a:lstStyle/>
          <a:p>
            <a:r>
              <a:rPr lang="en-US" sz="1200" dirty="0"/>
              <a:t>Week 01</a:t>
            </a:r>
          </a:p>
        </p:txBody>
      </p:sp>
      <p:sp>
        <p:nvSpPr>
          <p:cNvPr id="32" name="TextBox 31"/>
          <p:cNvSpPr txBox="1"/>
          <p:nvPr/>
        </p:nvSpPr>
        <p:spPr>
          <a:xfrm>
            <a:off x="4099152" y="2771001"/>
            <a:ext cx="728159" cy="276999"/>
          </a:xfrm>
          <a:prstGeom prst="rect">
            <a:avLst/>
          </a:prstGeom>
          <a:solidFill>
            <a:schemeClr val="accent1">
              <a:lumMod val="60000"/>
              <a:lumOff val="40000"/>
            </a:schemeClr>
          </a:solidFill>
        </p:spPr>
        <p:txBody>
          <a:bodyPr wrap="square" rtlCol="0">
            <a:spAutoFit/>
          </a:bodyPr>
          <a:lstStyle/>
          <a:p>
            <a:r>
              <a:rPr lang="en-US" sz="1200" dirty="0"/>
              <a:t>Week 03</a:t>
            </a:r>
          </a:p>
        </p:txBody>
      </p:sp>
      <p:sp>
        <p:nvSpPr>
          <p:cNvPr id="33" name="TextBox 32"/>
          <p:cNvSpPr txBox="1"/>
          <p:nvPr/>
        </p:nvSpPr>
        <p:spPr>
          <a:xfrm>
            <a:off x="6934200" y="3048000"/>
            <a:ext cx="728159" cy="276999"/>
          </a:xfrm>
          <a:prstGeom prst="rect">
            <a:avLst/>
          </a:prstGeom>
          <a:solidFill>
            <a:schemeClr val="bg1">
              <a:lumMod val="85000"/>
            </a:schemeClr>
          </a:solidFill>
        </p:spPr>
        <p:txBody>
          <a:bodyPr wrap="square" rtlCol="0">
            <a:spAutoFit/>
          </a:bodyPr>
          <a:lstStyle/>
          <a:p>
            <a:r>
              <a:rPr lang="en-US" sz="1200" dirty="0"/>
              <a:t>Week 05</a:t>
            </a:r>
          </a:p>
        </p:txBody>
      </p:sp>
      <p:sp>
        <p:nvSpPr>
          <p:cNvPr id="34" name="TextBox 33"/>
          <p:cNvSpPr txBox="1"/>
          <p:nvPr/>
        </p:nvSpPr>
        <p:spPr>
          <a:xfrm>
            <a:off x="9677400" y="2771001"/>
            <a:ext cx="728159" cy="276999"/>
          </a:xfrm>
          <a:prstGeom prst="rect">
            <a:avLst/>
          </a:prstGeom>
          <a:solidFill>
            <a:schemeClr val="bg1">
              <a:lumMod val="85000"/>
            </a:schemeClr>
          </a:solidFill>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2209352" y="3505200"/>
            <a:ext cx="728159" cy="276999"/>
          </a:xfrm>
          <a:prstGeom prst="rect">
            <a:avLst/>
          </a:prstGeom>
          <a:solidFill>
            <a:schemeClr val="accent1">
              <a:lumMod val="60000"/>
              <a:lumOff val="40000"/>
            </a:schemeClr>
          </a:solidFill>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595993" y="3534616"/>
            <a:ext cx="728159" cy="276999"/>
          </a:xfrm>
          <a:prstGeom prst="rect">
            <a:avLst/>
          </a:prstGeom>
          <a:solidFill>
            <a:schemeClr val="accent1">
              <a:lumMod val="60000"/>
              <a:lumOff val="40000"/>
            </a:schemeClr>
          </a:solidFill>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492041" y="3534616"/>
            <a:ext cx="728159" cy="276999"/>
          </a:xfrm>
          <a:prstGeom prst="rect">
            <a:avLst/>
          </a:prstGeom>
          <a:solidFill>
            <a:schemeClr val="bg1">
              <a:lumMod val="85000"/>
            </a:schemeClr>
          </a:solidFill>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1235241" y="3534616"/>
            <a:ext cx="728159" cy="276999"/>
          </a:xfrm>
          <a:prstGeom prst="rect">
            <a:avLst/>
          </a:prstGeom>
          <a:solidFill>
            <a:schemeClr val="accent4"/>
          </a:solidFill>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03A003B1-AFA3-DD4A-8131-D31B5530B666}"/>
              </a:ext>
            </a:extLst>
          </p:cNvPr>
          <p:cNvGraphicFramePr>
            <a:graphicFrameLocks noGrp="1"/>
          </p:cNvGraphicFramePr>
          <p:nvPr>
            <p:extLst>
              <p:ext uri="{D42A27DB-BD31-4B8C-83A1-F6EECF244321}">
                <p14:modId xmlns:p14="http://schemas.microsoft.com/office/powerpoint/2010/main" val="1806840220"/>
              </p:ext>
            </p:extLst>
          </p:nvPr>
        </p:nvGraphicFramePr>
        <p:xfrm>
          <a:off x="80547" y="4794003"/>
          <a:ext cx="2941866" cy="415290"/>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3940959608"/>
                    </a:ext>
                  </a:extLst>
                </a:gridCol>
              </a:tblGrid>
              <a:tr h="71508">
                <a:tc>
                  <a:txBody>
                    <a:bodyPr/>
                    <a:lstStyle/>
                    <a:p>
                      <a:pPr algn="l" fontAlgn="b"/>
                      <a:r>
                        <a:rPr lang="en-US" sz="1300" b="0" i="0" u="none" strike="noStrike" dirty="0" err="1">
                          <a:solidFill>
                            <a:srgbClr val="404040"/>
                          </a:solidFill>
                          <a:effectLst/>
                          <a:latin typeface="Calibri" panose="020F0502020204030204" pitchFamily="34" charset="0"/>
                        </a:rPr>
                        <a:t>Adddind</a:t>
                      </a:r>
                      <a:r>
                        <a:rPr lang="en-US" sz="1300" b="0" i="0" u="none" strike="noStrike" dirty="0">
                          <a:solidFill>
                            <a:srgbClr val="404040"/>
                          </a:solidFill>
                          <a:effectLst/>
                          <a:latin typeface="Calibri" panose="020F0502020204030204" pitchFamily="34" charset="0"/>
                        </a:rPr>
                        <a:t> derived feature</a:t>
                      </a:r>
                    </a:p>
                  </a:txBody>
                  <a:tcPr marL="9525" marR="9525" marT="9525" marB="0" anchor="b"/>
                </a:tc>
                <a:extLst>
                  <a:ext uri="{0D108BD9-81ED-4DB2-BD59-A6C34878D82A}">
                    <a16:rowId xmlns:a16="http://schemas.microsoft.com/office/drawing/2014/main" val="2248352549"/>
                  </a:ext>
                </a:extLst>
              </a:tr>
              <a:tr h="0">
                <a:tc>
                  <a:txBody>
                    <a:bodyPr/>
                    <a:lstStyle/>
                    <a:p>
                      <a:pPr algn="l" fontAlgn="b"/>
                      <a:r>
                        <a:rPr lang="en-US" sz="1300" b="0" i="0" u="none" strike="noStrike" dirty="0">
                          <a:solidFill>
                            <a:srgbClr val="404040"/>
                          </a:solidFill>
                          <a:effectLst/>
                          <a:latin typeface="Calibri" panose="020F0502020204030204" pitchFamily="34" charset="0"/>
                        </a:rPr>
                        <a:t>Tweet source distribution</a:t>
                      </a:r>
                    </a:p>
                  </a:txBody>
                  <a:tcPr marL="9525" marR="9525" marT="9525" marB="0" anchor="b"/>
                </a:tc>
                <a:extLst>
                  <a:ext uri="{0D108BD9-81ED-4DB2-BD59-A6C34878D82A}">
                    <a16:rowId xmlns:a16="http://schemas.microsoft.com/office/drawing/2014/main" val="2895407325"/>
                  </a:ext>
                </a:extLst>
              </a:tr>
            </a:tbl>
          </a:graphicData>
        </a:graphic>
      </p:graphicFrame>
      <p:graphicFrame>
        <p:nvGraphicFramePr>
          <p:cNvPr id="43" name="Table 42">
            <a:extLst>
              <a:ext uri="{FF2B5EF4-FFF2-40B4-BE49-F238E27FC236}">
                <a16:creationId xmlns:a16="http://schemas.microsoft.com/office/drawing/2014/main" id="{2FCDD518-08B2-6E48-91F2-9A83CA608157}"/>
              </a:ext>
            </a:extLst>
          </p:cNvPr>
          <p:cNvGraphicFramePr>
            <a:graphicFrameLocks noGrp="1"/>
          </p:cNvGraphicFramePr>
          <p:nvPr>
            <p:extLst>
              <p:ext uri="{D42A27DB-BD31-4B8C-83A1-F6EECF244321}">
                <p14:modId xmlns:p14="http://schemas.microsoft.com/office/powerpoint/2010/main" val="2742375396"/>
              </p:ext>
            </p:extLst>
          </p:nvPr>
        </p:nvGraphicFramePr>
        <p:xfrm>
          <a:off x="80547" y="5223403"/>
          <a:ext cx="2941866" cy="1041888"/>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20000"/>
                    </a:ext>
                  </a:extLst>
                </a:gridCol>
              </a:tblGrid>
              <a:tr h="0">
                <a:tc>
                  <a:txBody>
                    <a:bodyPr/>
                    <a:lstStyle/>
                    <a:p>
                      <a:pPr algn="l" fontAlgn="b"/>
                      <a:r>
                        <a:rPr lang="en-US" sz="1300" b="0" i="0" u="none" strike="noStrike" dirty="0">
                          <a:solidFill>
                            <a:srgbClr val="404040"/>
                          </a:solidFill>
                          <a:effectLst/>
                          <a:latin typeface="Calibri" panose="020F0502020204030204" pitchFamily="34" charset="0"/>
                        </a:rPr>
                        <a:t>Label id distribution</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Conversion of label to numeric</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Explore country wise data and negative tweet</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b="0" i="0" u="none" strike="noStrike" dirty="0">
                          <a:solidFill>
                            <a:srgbClr val="000000"/>
                          </a:solidFill>
                          <a:effectLst/>
                          <a:latin typeface="Calibri" panose="020F0502020204030204" pitchFamily="34" charset="0"/>
                        </a:rPr>
                        <a:t>Explore </a:t>
                      </a:r>
                      <a:r>
                        <a:rPr lang="en-US" sz="1400" b="0" i="0" u="none" strike="noStrike" dirty="0" err="1">
                          <a:solidFill>
                            <a:srgbClr val="000000"/>
                          </a:solidFill>
                          <a:effectLst/>
                          <a:latin typeface="Calibri" panose="020F0502020204030204" pitchFamily="34" charset="0"/>
                        </a:rPr>
                        <a:t>wordcloud</a:t>
                      </a:r>
                      <a:r>
                        <a:rPr lang="en-US" sz="1400" b="0" i="0" u="none" strike="noStrike" dirty="0">
                          <a:solidFill>
                            <a:srgbClr val="000000"/>
                          </a:solidFill>
                          <a:effectLst/>
                          <a:latin typeface="Calibri" panose="020F0502020204030204" pitchFamily="34" charset="0"/>
                        </a:rPr>
                        <a:t> of each class</a:t>
                      </a: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96643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2432765205"/>
              </p:ext>
            </p:extLst>
          </p:nvPr>
        </p:nvGraphicFramePr>
        <p:xfrm>
          <a:off x="381000" y="1143000"/>
          <a:ext cx="10972801" cy="36576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3200400">
                  <a:extLst>
                    <a:ext uri="{9D8B030D-6E8A-4147-A177-3AD203B41FA5}">
                      <a16:colId xmlns:a16="http://schemas.microsoft.com/office/drawing/2014/main" val="20003"/>
                    </a:ext>
                  </a:extLst>
                </a:gridCol>
                <a:gridCol w="4114801">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Hardware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Runtime on Google </a:t>
                      </a:r>
                      <a:r>
                        <a:rPr lang="en-US" sz="1600" dirty="0" err="1">
                          <a:effectLst/>
                        </a:rPr>
                        <a:t>Colab</a:t>
                      </a:r>
                      <a:r>
                        <a:rPr lang="en-US" sz="1600" dirty="0">
                          <a:effectLst/>
                        </a:rPr>
                        <a:t> </a:t>
                      </a:r>
                    </a:p>
                    <a:p>
                      <a:pPr marL="0" marR="0">
                        <a:spcBef>
                          <a:spcPts val="0"/>
                        </a:spcBef>
                        <a:spcAft>
                          <a:spcPts val="0"/>
                        </a:spcAft>
                      </a:pPr>
                      <a:r>
                        <a:rPr lang="en-US" sz="1600" dirty="0">
                          <a:effectLst/>
                        </a:rPr>
                        <a:t>Google Drive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err="1">
                          <a:effectLst/>
                        </a:rPr>
                        <a:t>Jupyter</a:t>
                      </a:r>
                      <a:r>
                        <a:rPr lang="en-US" sz="1600" dirty="0">
                          <a:effectLst/>
                        </a:rPr>
                        <a:t>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python:3.6.9 </a:t>
                      </a:r>
                    </a:p>
                    <a:p>
                      <a:pPr marL="0" marR="0">
                        <a:spcBef>
                          <a:spcPts val="0"/>
                        </a:spcBef>
                        <a:spcAft>
                          <a:spcPts val="0"/>
                        </a:spcAft>
                      </a:pPr>
                      <a:r>
                        <a:rPr lang="en-US" sz="1600" dirty="0">
                          <a:effectLst/>
                        </a:rPr>
                        <a:t>[GCC 8.4.0]</a:t>
                      </a:r>
                    </a:p>
                    <a:p>
                      <a:pPr marL="0" marR="0">
                        <a:spcBef>
                          <a:spcPts val="0"/>
                        </a:spcBef>
                        <a:spcAft>
                          <a:spcPts val="0"/>
                        </a:spcAft>
                      </a:pPr>
                      <a:r>
                        <a:rPr lang="en-US" sz="1600" dirty="0">
                          <a:effectLst/>
                        </a:rPr>
                        <a:t>scipy:1.4.1</a:t>
                      </a:r>
                    </a:p>
                    <a:p>
                      <a:pPr marL="0" marR="0">
                        <a:spcBef>
                          <a:spcPts val="0"/>
                        </a:spcBef>
                        <a:spcAft>
                          <a:spcPts val="0"/>
                        </a:spcAft>
                      </a:pPr>
                      <a:r>
                        <a:rPr lang="en-US" sz="1600" dirty="0">
                          <a:effectLst/>
                        </a:rPr>
                        <a:t>numpy:1.18.4</a:t>
                      </a:r>
                    </a:p>
                    <a:p>
                      <a:pPr marL="0" marR="0">
                        <a:spcBef>
                          <a:spcPts val="0"/>
                        </a:spcBef>
                        <a:spcAft>
                          <a:spcPts val="0"/>
                        </a:spcAft>
                      </a:pPr>
                      <a:r>
                        <a:rPr lang="en-US" sz="1600" dirty="0">
                          <a:effectLst/>
                        </a:rPr>
                        <a:t>pandas:1.0.3</a:t>
                      </a:r>
                    </a:p>
                    <a:p>
                      <a:pPr marL="0" marR="0">
                        <a:spcBef>
                          <a:spcPts val="0"/>
                        </a:spcBef>
                        <a:spcAft>
                          <a:spcPts val="0"/>
                        </a:spcAft>
                      </a:pPr>
                      <a:r>
                        <a:rPr lang="en-US" sz="1600" dirty="0">
                          <a:effectLst/>
                        </a:rPr>
                        <a:t>re:2.2.1</a:t>
                      </a:r>
                    </a:p>
                    <a:p>
                      <a:pPr marL="0" marR="0">
                        <a:spcBef>
                          <a:spcPts val="0"/>
                        </a:spcBef>
                        <a:spcAft>
                          <a:spcPts val="0"/>
                        </a:spcAft>
                      </a:pPr>
                      <a:r>
                        <a:rPr lang="en-US" sz="1600" dirty="0">
                          <a:effectLst/>
                        </a:rPr>
                        <a:t>nltk:3.5</a:t>
                      </a: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Software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r>
                        <a:rPr lang="en-US" sz="1600">
                          <a:effectLst/>
                        </a:rPr>
                        <a:t>5</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Laptops</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
        <p:nvSpPr>
          <p:cNvPr id="6" name="Rectangle 5"/>
          <p:cNvSpPr/>
          <p:nvPr/>
        </p:nvSpPr>
        <p:spPr>
          <a:xfrm>
            <a:off x="228600" y="2057400"/>
            <a:ext cx="11582400" cy="3505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458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Data Challenges and Risks</a:t>
            </a:r>
          </a:p>
        </p:txBody>
      </p:sp>
      <p:graphicFrame>
        <p:nvGraphicFramePr>
          <p:cNvPr id="5" name="Table 4"/>
          <p:cNvGraphicFramePr>
            <a:graphicFrameLocks noGrp="1"/>
          </p:cNvGraphicFramePr>
          <p:nvPr>
            <p:extLst>
              <p:ext uri="{D42A27DB-BD31-4B8C-83A1-F6EECF244321}">
                <p14:modId xmlns:p14="http://schemas.microsoft.com/office/powerpoint/2010/main" val="3966452020"/>
              </p:ext>
            </p:extLst>
          </p:nvPr>
        </p:nvGraphicFramePr>
        <p:xfrm>
          <a:off x="457200" y="1158240"/>
          <a:ext cx="11125199" cy="5029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4648200">
                  <a:extLst>
                    <a:ext uri="{9D8B030D-6E8A-4147-A177-3AD203B41FA5}">
                      <a16:colId xmlns:a16="http://schemas.microsoft.com/office/drawing/2014/main" val="20002"/>
                    </a:ext>
                  </a:extLst>
                </a:gridCol>
                <a:gridCol w="3581399">
                  <a:extLst>
                    <a:ext uri="{9D8B030D-6E8A-4147-A177-3AD203B41FA5}">
                      <a16:colId xmlns:a16="http://schemas.microsoft.com/office/drawing/2014/main" val="20003"/>
                    </a:ext>
                  </a:extLst>
                </a:gridCol>
              </a:tblGrid>
              <a:tr h="40640">
                <a:tc>
                  <a:txBody>
                    <a:bodyPr/>
                    <a:lstStyle/>
                    <a:p>
                      <a:pPr marL="0" marR="0">
                        <a:spcBef>
                          <a:spcPts val="0"/>
                        </a:spcBef>
                        <a:spcAft>
                          <a:spcPts val="0"/>
                        </a:spcAft>
                      </a:pPr>
                      <a:r>
                        <a:rPr lang="en-US" sz="1500" dirty="0" err="1">
                          <a:effectLst/>
                        </a:rPr>
                        <a:t>Sr</a:t>
                      </a:r>
                      <a:r>
                        <a:rPr lang="en-US" sz="1500" dirty="0">
                          <a:effectLst/>
                        </a:rPr>
                        <a:t> No</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Data Challenge/Risk</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Description</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Mitigation</a:t>
                      </a:r>
                      <a:endParaRPr lang="en-US" sz="150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0"/>
                  </a:ext>
                </a:extLst>
              </a:tr>
              <a:tr h="81280">
                <a:tc>
                  <a:txBody>
                    <a:bodyPr/>
                    <a:lstStyle/>
                    <a:p>
                      <a:pPr marL="0" marR="0">
                        <a:spcBef>
                          <a:spcPts val="0"/>
                        </a:spcBef>
                        <a:spcAft>
                          <a:spcPts val="0"/>
                        </a:spcAft>
                      </a:pPr>
                      <a:r>
                        <a:rPr lang="en-US" sz="1500">
                          <a:effectLst/>
                        </a:rPr>
                        <a:t>1</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Input history data size was huge (116 MB)</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Due to very high size of historical data, our local machine had difficulties to pre and post process</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This data challenge was mitigated using Google Colab for executing whole project </a:t>
                      </a:r>
                      <a:endParaRPr lang="en-US" sz="150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1"/>
                  </a:ext>
                </a:extLst>
              </a:tr>
              <a:tr h="40640">
                <a:tc>
                  <a:txBody>
                    <a:bodyPr/>
                    <a:lstStyle/>
                    <a:p>
                      <a:pPr marL="0" marR="0">
                        <a:spcBef>
                          <a:spcPts val="0"/>
                        </a:spcBef>
                        <a:spcAft>
                          <a:spcPts val="0"/>
                        </a:spcAft>
                      </a:pPr>
                      <a:r>
                        <a:rPr lang="en-US" sz="1500">
                          <a:effectLst/>
                        </a:rPr>
                        <a:t>2</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Limited domain knowledge</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Due to limited domain knowledge decision taken to keep/ drop/ process/ merge/ various attributes</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This Risk was mitigated using inputs from Coordinator/ client.</a:t>
                      </a:r>
                      <a:endParaRPr lang="en-US" sz="150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2"/>
                  </a:ext>
                </a:extLst>
              </a:tr>
              <a:tr h="81280">
                <a:tc>
                  <a:txBody>
                    <a:bodyPr/>
                    <a:lstStyle/>
                    <a:p>
                      <a:pPr marL="0" marR="0">
                        <a:spcBef>
                          <a:spcPts val="0"/>
                        </a:spcBef>
                        <a:spcAft>
                          <a:spcPts val="0"/>
                        </a:spcAft>
                      </a:pPr>
                      <a:r>
                        <a:rPr lang="en-US" sz="1500">
                          <a:effectLst/>
                        </a:rPr>
                        <a:t>3</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Imbalanced label</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Distribution of Label was imbalanced.  Accepted to Denial ratio was 99.6/ 0.4</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Techniques such as SMOTE, Random Over Sampler, Random Under Sampling are used</a:t>
                      </a:r>
                      <a:endParaRPr lang="en-US" sz="150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3"/>
                  </a:ext>
                </a:extLst>
              </a:tr>
              <a:tr h="121920">
                <a:tc>
                  <a:txBody>
                    <a:bodyPr/>
                    <a:lstStyle/>
                    <a:p>
                      <a:pPr marL="0" marR="0">
                        <a:spcBef>
                          <a:spcPts val="0"/>
                        </a:spcBef>
                        <a:spcAft>
                          <a:spcPts val="0"/>
                        </a:spcAft>
                      </a:pPr>
                      <a:r>
                        <a:rPr lang="en-US" sz="1500">
                          <a:effectLst/>
                        </a:rPr>
                        <a:t>4</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Too many categories in features like Procedure code, Service Code, Diagnosis Code, Revenue Code</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IN" sz="1500">
                          <a:effectLst/>
                        </a:rPr>
                        <a:t>Too many categories in these fields and many blanks in procedure code. Treatments done on members do not require any procedure to be undertaken, but deleting the rows that have null values for the Procedure Code is not advisable as the Claims without Procedure Code do have Label of 0 and 1. </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IN" sz="1500" dirty="0">
                          <a:effectLst/>
                        </a:rPr>
                        <a:t>Project Sponsor provided the grouping rules and we applied them.</a:t>
                      </a:r>
                      <a:endParaRPr lang="en-US" sz="1500" dirty="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4"/>
                  </a:ext>
                </a:extLst>
              </a:tr>
              <a:tr h="40640">
                <a:tc>
                  <a:txBody>
                    <a:bodyPr/>
                    <a:lstStyle/>
                    <a:p>
                      <a:pPr marL="0" marR="0">
                        <a:spcBef>
                          <a:spcPts val="0"/>
                        </a:spcBef>
                        <a:spcAft>
                          <a:spcPts val="0"/>
                        </a:spcAft>
                      </a:pPr>
                      <a:r>
                        <a:rPr lang="en-US" sz="1500" dirty="0">
                          <a:effectLst/>
                          <a:latin typeface="+mn-lt"/>
                          <a:ea typeface="+mn-ea"/>
                        </a:rPr>
                        <a:t>5</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Lot of Categorical Features</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There are almost 10 categorical features in the dataset.</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Applied methods like Catboost that are more suited to such dataset</a:t>
                      </a:r>
                      <a:endParaRPr lang="en-US" sz="150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5"/>
                  </a:ext>
                </a:extLst>
              </a:tr>
              <a:tr h="40640">
                <a:tc>
                  <a:txBody>
                    <a:bodyPr/>
                    <a:lstStyle/>
                    <a:p>
                      <a:pPr marL="0" marR="0">
                        <a:spcBef>
                          <a:spcPts val="0"/>
                        </a:spcBef>
                        <a:spcAft>
                          <a:spcPts val="0"/>
                        </a:spcAft>
                      </a:pPr>
                      <a:r>
                        <a:rPr lang="en-US" sz="1500" dirty="0">
                          <a:effectLst/>
                          <a:latin typeface="+mn-lt"/>
                          <a:ea typeface="+mn-ea"/>
                        </a:rPr>
                        <a:t>6</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Numerical values has outliers and high variances</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Numerical data consisting of amounts were in very high degree of range.</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Drop outliers and keep range of values in a standard of range using techniques such as </a:t>
                      </a:r>
                      <a:r>
                        <a:rPr lang="en-US" sz="1500" dirty="0" err="1">
                          <a:effectLst/>
                        </a:rPr>
                        <a:t>MinMax</a:t>
                      </a:r>
                      <a:r>
                        <a:rPr lang="en-US" sz="1500" dirty="0">
                          <a:effectLst/>
                        </a:rPr>
                        <a:t> Scaler</a:t>
                      </a:r>
                      <a:endParaRPr lang="en-US" sz="1500" dirty="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6"/>
                  </a:ext>
                </a:extLst>
              </a:tr>
              <a:tr h="121920">
                <a:tc>
                  <a:txBody>
                    <a:bodyPr/>
                    <a:lstStyle/>
                    <a:p>
                      <a:pPr marL="0" marR="0">
                        <a:spcBef>
                          <a:spcPts val="0"/>
                        </a:spcBef>
                        <a:spcAft>
                          <a:spcPts val="0"/>
                        </a:spcAft>
                      </a:pPr>
                      <a:r>
                        <a:rPr lang="en-US" sz="1500">
                          <a:effectLst/>
                        </a:rPr>
                        <a:t>7</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Garbage/ Bad Data</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There are rows with blank Claim number, there are rows with denial reason codes specified against accepted claims, and there are rows with whitespaces in many columns.</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Deleted rows with blank Claim Number</a:t>
                      </a:r>
                    </a:p>
                    <a:p>
                      <a:pPr marL="0" marR="0">
                        <a:spcBef>
                          <a:spcPts val="0"/>
                        </a:spcBef>
                        <a:spcAft>
                          <a:spcPts val="0"/>
                        </a:spcAft>
                      </a:pPr>
                      <a:r>
                        <a:rPr lang="en-US" sz="1500" dirty="0">
                          <a:effectLst/>
                        </a:rPr>
                        <a:t>Deleted duplicate claim number + Claim line number combination, Replaced whitespaces with Null value.</a:t>
                      </a:r>
                      <a:endParaRPr lang="en-US" sz="1500" dirty="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7"/>
                  </a:ext>
                </a:extLst>
              </a:tr>
            </a:tbl>
          </a:graphicData>
        </a:graphic>
      </p:graphicFrame>
      <p:sp>
        <p:nvSpPr>
          <p:cNvPr id="6" name="Rectangle 5"/>
          <p:cNvSpPr/>
          <p:nvPr/>
        </p:nvSpPr>
        <p:spPr>
          <a:xfrm>
            <a:off x="304800" y="2286000"/>
            <a:ext cx="11582400" cy="22860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285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Preprocessing: Data Cleaning and pre-processing</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Read base data excel – this data has no Label (class)</a:t>
            </a:r>
            <a:endParaRPr lang="en-IN" dirty="0"/>
          </a:p>
          <a:p>
            <a:pPr lvl="0"/>
            <a:r>
              <a:rPr lang="en-US" b="1" dirty="0"/>
              <a:t>Label column creation</a:t>
            </a:r>
            <a:endParaRPr lang="en-IN" dirty="0"/>
          </a:p>
          <a:p>
            <a:pPr lvl="0"/>
            <a:r>
              <a:rPr lang="en-US" b="1" dirty="0"/>
              <a:t>Check duplicate rows , check columns having constant value </a:t>
            </a:r>
            <a:endParaRPr lang="en-IN" dirty="0"/>
          </a:p>
          <a:p>
            <a:pPr lvl="0"/>
            <a:r>
              <a:rPr lang="en-US" b="1" dirty="0"/>
              <a:t>Check missing values in each column and imputation if required.</a:t>
            </a:r>
            <a:endParaRPr lang="en-IN" dirty="0"/>
          </a:p>
          <a:p>
            <a:pPr lvl="0"/>
            <a:r>
              <a:rPr lang="en-US" b="1" dirty="0"/>
              <a:t>Delete rows which are nor relevant </a:t>
            </a:r>
            <a:endParaRPr lang="en-IN" dirty="0"/>
          </a:p>
          <a:p>
            <a:pPr lvl="0"/>
            <a:r>
              <a:rPr lang="en-US" b="1" dirty="0"/>
              <a:t>Drop columns which are nor relevant</a:t>
            </a:r>
            <a:endParaRPr lang="en-IN" dirty="0"/>
          </a:p>
          <a:p>
            <a:pPr lvl="0"/>
            <a:r>
              <a:rPr lang="en-US" b="1" dirty="0"/>
              <a:t>Add derived features </a:t>
            </a:r>
            <a:endParaRPr lang="en-IN" dirty="0"/>
          </a:p>
          <a:p>
            <a:pPr lvl="0"/>
            <a:r>
              <a:rPr lang="en-US" b="1" dirty="0" err="1"/>
              <a:t>Tweet_source</a:t>
            </a:r>
            <a:r>
              <a:rPr lang="en-US" b="1" dirty="0"/>
              <a:t> distribution</a:t>
            </a:r>
            <a:endParaRPr lang="en-IN" dirty="0"/>
          </a:p>
          <a:p>
            <a:pPr lvl="0"/>
            <a:r>
              <a:rPr lang="en-US" b="1" dirty="0"/>
              <a:t>Label id distribution</a:t>
            </a:r>
            <a:endParaRPr lang="en-IN" dirty="0"/>
          </a:p>
          <a:p>
            <a:pPr lvl="0"/>
            <a:r>
              <a:rPr lang="en-US" b="1" dirty="0"/>
              <a:t>Convert label to numeric</a:t>
            </a:r>
            <a:endParaRPr lang="en-IN" dirty="0"/>
          </a:p>
          <a:p>
            <a:pPr lvl="0"/>
            <a:r>
              <a:rPr lang="en-US" b="1" dirty="0"/>
              <a:t>Explore Negative tweet and its category</a:t>
            </a:r>
            <a:endParaRPr lang="en-IN" dirty="0"/>
          </a:p>
          <a:p>
            <a:pPr lvl="0"/>
            <a:r>
              <a:rPr lang="en-US" b="1" dirty="0"/>
              <a:t>Country wise positive, Negative and Neutral </a:t>
            </a:r>
            <a:endParaRPr lang="en-IN" dirty="0"/>
          </a:p>
          <a:p>
            <a:pPr lvl="0"/>
            <a:r>
              <a:rPr lang="en-US" b="1" dirty="0" err="1"/>
              <a:t>WordCloud</a:t>
            </a:r>
            <a:r>
              <a:rPr lang="en-US" b="1" dirty="0"/>
              <a:t> of each positive, negative  and neutral class</a:t>
            </a:r>
            <a:endParaRPr lang="en-IN" dirty="0"/>
          </a:p>
          <a:p>
            <a:pPr lvl="0"/>
            <a:r>
              <a:rPr lang="en-US" b="1" dirty="0"/>
              <a:t>Save first round cleaned data</a:t>
            </a:r>
            <a:endParaRPr lang="en-IN" dirty="0"/>
          </a:p>
          <a:p>
            <a:endParaRPr lang="en-IN" dirty="0"/>
          </a:p>
          <a:p>
            <a:pPr marL="0" indent="0">
              <a:buNone/>
            </a:pPr>
            <a:endParaRPr lang="en-IN" dirty="0"/>
          </a:p>
        </p:txBody>
      </p:sp>
    </p:spTree>
    <p:extLst>
      <p:ext uri="{BB962C8B-B14F-4D97-AF65-F5344CB8AC3E}">
        <p14:creationId xmlns:p14="http://schemas.microsoft.com/office/powerpoint/2010/main" val="281558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Preprocessing: Processing tweet text data</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Removing user handles starting with @</a:t>
            </a:r>
            <a:endParaRPr lang="en-IN" dirty="0"/>
          </a:p>
          <a:p>
            <a:pPr lvl="0"/>
            <a:r>
              <a:rPr lang="en-US" b="1" dirty="0"/>
              <a:t>Removing numbers and special characters</a:t>
            </a:r>
            <a:endParaRPr lang="en-IN" dirty="0"/>
          </a:p>
          <a:p>
            <a:pPr lvl="0"/>
            <a:r>
              <a:rPr lang="en-US" b="1" dirty="0"/>
              <a:t>Removing </a:t>
            </a:r>
            <a:r>
              <a:rPr lang="en-US" b="1" dirty="0" err="1"/>
              <a:t>urls</a:t>
            </a:r>
            <a:endParaRPr lang="en-IN" dirty="0"/>
          </a:p>
          <a:p>
            <a:pPr lvl="0"/>
            <a:r>
              <a:rPr lang="en-US" b="1" dirty="0"/>
              <a:t>Removing single characters</a:t>
            </a:r>
            <a:endParaRPr lang="en-IN" dirty="0"/>
          </a:p>
          <a:p>
            <a:pPr lvl="0"/>
            <a:r>
              <a:rPr lang="en-US" b="1" dirty="0"/>
              <a:t>Tokenizing</a:t>
            </a:r>
            <a:endParaRPr lang="en-IN" dirty="0"/>
          </a:p>
          <a:p>
            <a:pPr lvl="0"/>
            <a:r>
              <a:rPr lang="en-US" b="1" dirty="0"/>
              <a:t>Removing </a:t>
            </a:r>
            <a:r>
              <a:rPr lang="en-US" b="1" dirty="0" err="1"/>
              <a:t>stopwords</a:t>
            </a:r>
            <a:endParaRPr lang="en-IN" dirty="0"/>
          </a:p>
          <a:p>
            <a:pPr lvl="0"/>
            <a:r>
              <a:rPr lang="en-US" b="1" dirty="0"/>
              <a:t>Expanding not words</a:t>
            </a:r>
            <a:endParaRPr lang="en-IN" dirty="0"/>
          </a:p>
          <a:p>
            <a:pPr lvl="0"/>
            <a:r>
              <a:rPr lang="en-US" b="1" dirty="0"/>
              <a:t>Lemmatizing the words</a:t>
            </a:r>
            <a:endParaRPr lang="en-IN" dirty="0"/>
          </a:p>
          <a:p>
            <a:pPr lvl="0"/>
            <a:r>
              <a:rPr lang="en-US" b="1" dirty="0"/>
              <a:t>Stemming the words</a:t>
            </a:r>
            <a:endParaRPr lang="en-IN" dirty="0"/>
          </a:p>
          <a:p>
            <a:pPr lvl="0"/>
            <a:r>
              <a:rPr lang="en-US" b="1" dirty="0" err="1"/>
              <a:t>WordCloud</a:t>
            </a:r>
            <a:r>
              <a:rPr lang="en-US" b="1" dirty="0"/>
              <a:t> of each positive, negative  and neutral class with clean tweet</a:t>
            </a:r>
            <a:endParaRPr lang="en-IN" dirty="0"/>
          </a:p>
          <a:p>
            <a:pPr lvl="0"/>
            <a:r>
              <a:rPr lang="en-US" b="1" dirty="0"/>
              <a:t>Save cleaned data</a:t>
            </a:r>
            <a:endParaRPr lang="en-IN" dirty="0"/>
          </a:p>
          <a:p>
            <a:pPr lvl="0"/>
            <a:r>
              <a:rPr lang="en-US" b="1" dirty="0"/>
              <a:t>Vectorization using TF-IDF - Term frequency and Inverse Document frequency</a:t>
            </a:r>
            <a:endParaRPr lang="en-IN" dirty="0"/>
          </a:p>
          <a:p>
            <a:pPr lvl="0"/>
            <a:r>
              <a:rPr lang="en-US" b="1" dirty="0"/>
              <a:t>Apply a machine learning model(Random forest) to check current accuracy </a:t>
            </a:r>
            <a:endParaRPr lang="en-IN" dirty="0"/>
          </a:p>
          <a:p>
            <a:pPr marL="0" indent="0">
              <a:buNone/>
            </a:pPr>
            <a:endParaRPr lang="en-IN" dirty="0"/>
          </a:p>
        </p:txBody>
      </p:sp>
    </p:spTree>
    <p:extLst>
      <p:ext uri="{BB962C8B-B14F-4D97-AF65-F5344CB8AC3E}">
        <p14:creationId xmlns:p14="http://schemas.microsoft.com/office/powerpoint/2010/main" val="144083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Basic Modeling using Random Forest</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609600" y="1003705"/>
            <a:ext cx="402547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Preparation</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Columns required for Text Processing</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Setting the class column as the category for classification</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Setting the features and labels array from the data frame</a:t>
            </a:r>
          </a:p>
          <a:p>
            <a:pPr lvl="0">
              <a:spcBef>
                <a:spcPts val="0"/>
              </a:spcBef>
              <a:buClr>
                <a:srgbClr val="A53010"/>
              </a:buClr>
              <a:defRPr/>
            </a:pPr>
            <a:r>
              <a:rPr lang="en-IN" dirty="0" err="1">
                <a:solidFill>
                  <a:sysClr val="windowText" lastClr="000000">
                    <a:lumMod val="75000"/>
                    <a:lumOff val="25000"/>
                  </a:sysClr>
                </a:solidFill>
                <a:latin typeface="Garamond" panose="02020404030301010803" pitchFamily="18" charset="0"/>
              </a:rPr>
              <a:t>Vectoriztion</a:t>
            </a:r>
            <a:r>
              <a:rPr lang="en-IN" dirty="0">
                <a:solidFill>
                  <a:sysClr val="windowText" lastClr="000000">
                    <a:lumMod val="75000"/>
                    <a:lumOff val="25000"/>
                  </a:sysClr>
                </a:solidFill>
                <a:latin typeface="Garamond" panose="02020404030301010803" pitchFamily="18" charset="0"/>
              </a:rPr>
              <a:t> using TF-IDF - Converting the Text to numbers</a:t>
            </a:r>
          </a:p>
          <a:p>
            <a:pPr lvl="0">
              <a:spcBef>
                <a:spcPts val="0"/>
              </a:spcBef>
              <a:buClr>
                <a:srgbClr val="A53010"/>
              </a:buClr>
              <a:defRPr/>
            </a:pPr>
            <a:endParaRPr lang="en-IN" dirty="0">
              <a:solidFill>
                <a:sysClr val="windowText" lastClr="000000">
                  <a:lumMod val="75000"/>
                  <a:lumOff val="25000"/>
                </a:sysClr>
              </a:solidFill>
              <a:latin typeface="Garamond" panose="02020404030301010803" pitchFamily="18" charset="0"/>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Apply Models</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err="1">
                <a:ln>
                  <a:noFill/>
                </a:ln>
                <a:solidFill>
                  <a:sysClr val="windowText" lastClr="000000">
                    <a:lumMod val="75000"/>
                    <a:lumOff val="25000"/>
                  </a:sysClr>
                </a:solidFill>
                <a:effectLst/>
                <a:uLnTx/>
                <a:uFillTx/>
                <a:latin typeface="Garamond" panose="02020404030301010803" pitchFamily="18" charset="0"/>
                <a:ea typeface="+mn-ea"/>
                <a:cs typeface="+mn-cs"/>
              </a:rPr>
              <a:t>RandomForest</a:t>
            </a: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742950" marR="0" lvl="1" indent="-28575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6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Garamond"/>
            </a:endParaRPr>
          </a:p>
        </p:txBody>
      </p:sp>
      <p:sp>
        <p:nvSpPr>
          <p:cNvPr id="8" name="Rectangle 7"/>
          <p:cNvSpPr/>
          <p:nvPr/>
        </p:nvSpPr>
        <p:spPr>
          <a:xfrm>
            <a:off x="5635329" y="1003705"/>
            <a:ext cx="6096000" cy="430887"/>
          </a:xfrm>
          <a:prstGeom prst="rect">
            <a:avLst/>
          </a:prstGeom>
        </p:spPr>
        <p:txBody>
          <a:bodyPr>
            <a:spAutoFit/>
          </a:bodyPr>
          <a:lstStyle/>
          <a:p>
            <a:pPr defTabSz="457200"/>
            <a:r>
              <a:rPr lang="en-IN" sz="2200" b="1" dirty="0">
                <a:solidFill>
                  <a:prstClr val="black"/>
                </a:solidFill>
                <a:latin typeface="Garamond" panose="02020404030301010803" pitchFamily="18" charset="0"/>
              </a:rPr>
              <a:t>Find Model Summary</a:t>
            </a:r>
          </a:p>
        </p:txBody>
      </p:sp>
      <p:sp>
        <p:nvSpPr>
          <p:cNvPr id="9" name="TextBox 8"/>
          <p:cNvSpPr txBox="1"/>
          <p:nvPr/>
        </p:nvSpPr>
        <p:spPr>
          <a:xfrm>
            <a:off x="6248400" y="1847625"/>
            <a:ext cx="5638800" cy="369332"/>
          </a:xfrm>
          <a:prstGeom prst="rect">
            <a:avLst/>
          </a:prstGeom>
          <a:noFill/>
        </p:spPr>
        <p:txBody>
          <a:bodyPr wrap="square" rtlCol="0">
            <a:spAutoFit/>
          </a:bodyPr>
          <a:lstStyle/>
          <a:p>
            <a:r>
              <a:rPr lang="en-US" dirty="0"/>
              <a:t>Sample Results with Random Forest</a:t>
            </a:r>
          </a:p>
        </p:txBody>
      </p:sp>
      <p:pic>
        <p:nvPicPr>
          <p:cNvPr id="5" name="Picture 4">
            <a:extLst>
              <a:ext uri="{FF2B5EF4-FFF2-40B4-BE49-F238E27FC236}">
                <a16:creationId xmlns:a16="http://schemas.microsoft.com/office/drawing/2014/main" id="{4F5518B6-2C87-0348-B0B4-396B7A136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746" y="2286000"/>
            <a:ext cx="6642100" cy="2082800"/>
          </a:xfrm>
          <a:prstGeom prst="rect">
            <a:avLst/>
          </a:prstGeom>
        </p:spPr>
      </p:pic>
    </p:spTree>
    <p:extLst>
      <p:ext uri="{BB962C8B-B14F-4D97-AF65-F5344CB8AC3E}">
        <p14:creationId xmlns:p14="http://schemas.microsoft.com/office/powerpoint/2010/main" val="962332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Text Placeholder 2"/>
          <p:cNvSpPr>
            <a:spLocks noGrp="1"/>
          </p:cNvSpPr>
          <p:nvPr>
            <p:ph type="body" sz="quarter" idx="13"/>
          </p:nvPr>
        </p:nvSpPr>
        <p:spPr>
          <a:xfrm>
            <a:off x="990600" y="2895600"/>
            <a:ext cx="10160000" cy="2728913"/>
          </a:xfrm>
        </p:spPr>
        <p:txBody>
          <a:bodyPr/>
          <a:lstStyle/>
          <a:p>
            <a:r>
              <a:rPr lang="en-US" b="1" dirty="0">
                <a:solidFill>
                  <a:srgbClr val="211D70"/>
                </a:solidFill>
                <a:latin typeface="&amp;quot"/>
              </a:rPr>
              <a:t>Lead Instructor Name:</a:t>
            </a:r>
            <a:r>
              <a:rPr lang="en-US" dirty="0">
                <a:solidFill>
                  <a:srgbClr val="211D70"/>
                </a:solidFill>
                <a:latin typeface="&amp;quot"/>
              </a:rPr>
              <a:t> Prof. Gautam Gangopadhyay</a:t>
            </a:r>
          </a:p>
          <a:p>
            <a:r>
              <a:rPr lang="en-US" b="1" dirty="0">
                <a:solidFill>
                  <a:srgbClr val="211D70"/>
                </a:solidFill>
                <a:latin typeface="&amp;quot"/>
              </a:rPr>
              <a:t>Lead Faculty:</a:t>
            </a:r>
            <a:r>
              <a:rPr lang="en-US" dirty="0">
                <a:solidFill>
                  <a:srgbClr val="211D70"/>
                </a:solidFill>
                <a:latin typeface="&amp;quot"/>
              </a:rPr>
              <a:t> Prof. Kamlesh Tiwari</a:t>
            </a:r>
          </a:p>
          <a:p>
            <a:r>
              <a:rPr lang="en-US" b="1" dirty="0">
                <a:solidFill>
                  <a:srgbClr val="211D70"/>
                </a:solidFill>
                <a:latin typeface="&amp;quot"/>
              </a:rPr>
              <a:t>Faculty:</a:t>
            </a:r>
            <a:r>
              <a:rPr lang="en-US" dirty="0">
                <a:solidFill>
                  <a:srgbClr val="211D70"/>
                </a:solidFill>
                <a:latin typeface="&amp;quot"/>
              </a:rPr>
              <a:t> Prof. Raja Vadhana P</a:t>
            </a:r>
          </a:p>
          <a:p>
            <a:r>
              <a:rPr lang="en-US" b="1" dirty="0">
                <a:solidFill>
                  <a:srgbClr val="211D70"/>
                </a:solidFill>
                <a:latin typeface="&amp;quot"/>
              </a:rPr>
              <a:t>Teaching Assistant Name:</a:t>
            </a:r>
            <a:r>
              <a:rPr lang="en-US" dirty="0">
                <a:solidFill>
                  <a:srgbClr val="211D70"/>
                </a:solidFill>
                <a:latin typeface="&amp;quot"/>
              </a:rPr>
              <a:t> Kartheek </a:t>
            </a:r>
            <a:r>
              <a:rPr lang="en-US" dirty="0" err="1">
                <a:solidFill>
                  <a:srgbClr val="211D70"/>
                </a:solidFill>
                <a:latin typeface="&amp;quot"/>
              </a:rPr>
              <a:t>Akella</a:t>
            </a:r>
            <a:endParaRPr lang="en-US" dirty="0">
              <a:solidFill>
                <a:srgbClr val="211D70"/>
              </a:solidFill>
              <a:latin typeface="&amp;quot"/>
            </a:endParaRPr>
          </a:p>
        </p:txBody>
      </p:sp>
      <p:sp>
        <p:nvSpPr>
          <p:cNvPr id="4" name="Text Placeholder 3"/>
          <p:cNvSpPr>
            <a:spLocks noGrp="1"/>
          </p:cNvSpPr>
          <p:nvPr>
            <p:ph type="body" sz="quarter" idx="14"/>
          </p:nvPr>
        </p:nvSpPr>
        <p:spPr>
          <a:xfrm>
            <a:off x="472122" y="2057401"/>
            <a:ext cx="11196956" cy="395287"/>
          </a:xfrm>
        </p:spPr>
        <p:txBody>
          <a:bodyPr/>
          <a:lstStyle/>
          <a:p>
            <a:r>
              <a:rPr lang="en-US" dirty="0"/>
              <a:t>Thanking our Mentor, Faculty and TA for their Guidance and Help</a:t>
            </a:r>
          </a:p>
        </p:txBody>
      </p:sp>
      <p:sp>
        <p:nvSpPr>
          <p:cNvPr id="5" name="Rectangle 4"/>
          <p:cNvSpPr/>
          <p:nvPr/>
        </p:nvSpPr>
        <p:spPr>
          <a:xfrm>
            <a:off x="279400" y="2746956"/>
            <a:ext cx="11582400" cy="1748844"/>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50639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38200" y="17707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38200" y="218044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838200" y="259015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838200" y="299985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838200" y="381926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838200" y="42289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838200" y="463867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838200" y="504837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838200" y="545808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838200" y="586778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38200" y="34471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47800" y="1665455"/>
            <a:ext cx="4038600" cy="409704"/>
            <a:chOff x="3634765" y="904105"/>
            <a:chExt cx="2225096" cy="409704"/>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34765" y="90410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447800" y="2075159"/>
            <a:ext cx="6858000" cy="409704"/>
            <a:chOff x="3634765" y="1313809"/>
            <a:chExt cx="2225096" cy="409704"/>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34765" y="1313809"/>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Objective</a:t>
              </a:r>
            </a:p>
          </p:txBody>
        </p:sp>
      </p:grpSp>
      <p:grpSp>
        <p:nvGrpSpPr>
          <p:cNvPr id="22" name="Group 21"/>
          <p:cNvGrpSpPr/>
          <p:nvPr/>
        </p:nvGrpSpPr>
        <p:grpSpPr>
          <a:xfrm>
            <a:off x="1447800" y="2484863"/>
            <a:ext cx="7696200" cy="409704"/>
            <a:chOff x="3634765" y="1723513"/>
            <a:chExt cx="2225096" cy="409704"/>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34765" y="1723513"/>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Background of previous work done in the chosen area	</a:t>
              </a:r>
            </a:p>
          </p:txBody>
        </p:sp>
      </p:grpSp>
      <p:grpSp>
        <p:nvGrpSpPr>
          <p:cNvPr id="23" name="Group 22"/>
          <p:cNvGrpSpPr/>
          <p:nvPr/>
        </p:nvGrpSpPr>
        <p:grpSpPr>
          <a:xfrm>
            <a:off x="1447800" y="2894567"/>
            <a:ext cx="4328324" cy="1229113"/>
            <a:chOff x="3634765" y="2133217"/>
            <a:chExt cx="2225096" cy="1229113"/>
          </a:xfrm>
        </p:grpSpPr>
        <p:sp>
          <p:nvSpPr>
            <p:cNvPr id="45" name="Rectangle 44"/>
            <p:cNvSpPr/>
            <p:nvPr/>
          </p:nvSpPr>
          <p:spPr>
            <a:xfrm>
              <a:off x="3634765" y="213321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Rectangle 45"/>
            <p:cNvSpPr/>
            <p:nvPr/>
          </p:nvSpPr>
          <p:spPr>
            <a:xfrm>
              <a:off x="3634765" y="295262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Detailed Plan of Work</a:t>
              </a:r>
            </a:p>
          </p:txBody>
        </p:sp>
      </p:gr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Potential Data Challenges &amp; Risks	</a:t>
              </a:r>
            </a:p>
          </p:txBody>
        </p:sp>
      </p:grpSp>
      <p:grpSp>
        <p:nvGrpSpPr>
          <p:cNvPr id="25" name="Group 24"/>
          <p:cNvGrpSpPr/>
          <p:nvPr/>
        </p:nvGrpSpPr>
        <p:grpSpPr>
          <a:xfrm>
            <a:off x="1447800" y="2895600"/>
            <a:ext cx="4572000" cy="1228080"/>
            <a:chOff x="3634765" y="2134250"/>
            <a:chExt cx="2225096" cy="1228080"/>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34765" y="213425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Machine Learning Process Flow	</a:t>
              </a:r>
            </a:p>
          </p:txBody>
        </p:sp>
      </p:grpSp>
      <p:grpSp>
        <p:nvGrpSpPr>
          <p:cNvPr id="26" name="Group 25"/>
          <p:cNvGrpSpPr/>
          <p:nvPr/>
        </p:nvGrpSpPr>
        <p:grpSpPr>
          <a:xfrm>
            <a:off x="1447800" y="4123680"/>
            <a:ext cx="4724400" cy="409704"/>
            <a:chOff x="3634765" y="3362330"/>
            <a:chExt cx="2225096" cy="409704"/>
          </a:xfrm>
        </p:grpSpPr>
        <p:sp>
          <p:nvSpPr>
            <p:cNvPr id="39" name="Rectangle 38"/>
            <p:cNvSpPr/>
            <p:nvPr/>
          </p:nvSpPr>
          <p:spPr>
            <a:xfrm>
              <a:off x="3634765" y="3362330"/>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Rectangle 39"/>
            <p:cNvSpPr/>
            <p:nvPr/>
          </p:nvSpPr>
          <p:spPr>
            <a:xfrm>
              <a:off x="3634765" y="336233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Pre-Processing	</a:t>
              </a:r>
            </a:p>
          </p:txBody>
        </p:sp>
      </p:grpSp>
      <p:grpSp>
        <p:nvGrpSpPr>
          <p:cNvPr id="27" name="Group 26"/>
          <p:cNvGrpSpPr/>
          <p:nvPr/>
        </p:nvGrpSpPr>
        <p:grpSpPr>
          <a:xfrm>
            <a:off x="1447800" y="4533384"/>
            <a:ext cx="8001000" cy="409704"/>
            <a:chOff x="3634765" y="3772034"/>
            <a:chExt cx="2225096" cy="409704"/>
          </a:xfrm>
        </p:grpSpPr>
        <p:sp>
          <p:nvSpPr>
            <p:cNvPr id="37" name="Rectangle 36"/>
            <p:cNvSpPr/>
            <p:nvPr/>
          </p:nvSpPr>
          <p:spPr>
            <a:xfrm>
              <a:off x="3634765" y="3772034"/>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Rectangle 37"/>
            <p:cNvSpPr/>
            <p:nvPr/>
          </p:nvSpPr>
          <p:spPr>
            <a:xfrm>
              <a:off x="3634765" y="377203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Machine Learning Modelling &amp; Techniques Applied	</a:t>
              </a:r>
            </a:p>
          </p:txBody>
        </p:sp>
      </p:grpSp>
      <p:grpSp>
        <p:nvGrpSpPr>
          <p:cNvPr id="28" name="Group 27"/>
          <p:cNvGrpSpPr/>
          <p:nvPr/>
        </p:nvGrpSpPr>
        <p:grpSpPr>
          <a:xfrm>
            <a:off x="1447800" y="4943088"/>
            <a:ext cx="2225096" cy="409704"/>
            <a:chOff x="3634765" y="4181738"/>
            <a:chExt cx="2225096" cy="409704"/>
          </a:xfrm>
        </p:grpSpPr>
        <p:sp>
          <p:nvSpPr>
            <p:cNvPr id="35" name="Rectangle 34"/>
            <p:cNvSpPr/>
            <p:nvPr/>
          </p:nvSpPr>
          <p:spPr>
            <a:xfrm>
              <a:off x="3634765" y="4181738"/>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Rectangle 35"/>
            <p:cNvSpPr/>
            <p:nvPr/>
          </p:nvSpPr>
          <p:spPr>
            <a:xfrm>
              <a:off x="3634765" y="418173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a:t>Interpretation	</a:t>
              </a:r>
              <a:endParaRPr lang="en-US" sz="2400" b="1" kern="1200" dirty="0"/>
            </a:p>
          </p:txBody>
        </p:sp>
      </p:grpSp>
      <p:grpSp>
        <p:nvGrpSpPr>
          <p:cNvPr id="29" name="Group 28"/>
          <p:cNvGrpSpPr/>
          <p:nvPr/>
        </p:nvGrpSpPr>
        <p:grpSpPr>
          <a:xfrm>
            <a:off x="1447800" y="5352792"/>
            <a:ext cx="7162800" cy="409704"/>
            <a:chOff x="3634765" y="4591442"/>
            <a:chExt cx="2225096" cy="409704"/>
          </a:xfrm>
        </p:grpSpPr>
        <p:sp>
          <p:nvSpPr>
            <p:cNvPr id="33" name="Rectangle 32"/>
            <p:cNvSpPr/>
            <p:nvPr/>
          </p:nvSpPr>
          <p:spPr>
            <a:xfrm>
              <a:off x="3634765" y="4591442"/>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Rectangle 33"/>
            <p:cNvSpPr/>
            <p:nvPr/>
          </p:nvSpPr>
          <p:spPr>
            <a:xfrm>
              <a:off x="3634765" y="4591442"/>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Future Work &amp; Extension or Scope of improvements	</a:t>
              </a:r>
            </a:p>
          </p:txBody>
        </p:sp>
      </p:gr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Conclusions / Recommendations	</a:t>
              </a:r>
            </a:p>
          </p:txBody>
        </p:sp>
      </p:grpSp>
    </p:spTree>
    <p:extLst>
      <p:ext uri="{BB962C8B-B14F-4D97-AF65-F5344CB8AC3E}">
        <p14:creationId xmlns:p14="http://schemas.microsoft.com/office/powerpoint/2010/main" val="897005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1"/>
            <a:ext cx="11468100" cy="1905000"/>
          </a:xfrm>
        </p:spPr>
        <p:txBody>
          <a:bodyPr>
            <a:normAutofit lnSpcReduction="10000"/>
          </a:bodyPr>
          <a:lstStyle/>
          <a:p>
            <a:r>
              <a:rPr lang="en-IN" dirty="0">
                <a:latin typeface="Calibri" panose="020F0502020204030204" pitchFamily="34" charset="0"/>
                <a:cs typeface="Calibri" panose="020F0502020204030204" pitchFamily="34" charset="0"/>
              </a:rPr>
              <a:t>Twitter allows businesses to reach a broad audience and connect with customers without intermediaries. On the downside, there’s so much information that it’s hard for brands to quickly detect negative social mentions that could harm their business</a:t>
            </a:r>
            <a:r>
              <a:rPr lang="en-IN" dirty="0"/>
              <a:t>.</a:t>
            </a:r>
          </a:p>
          <a:p>
            <a:r>
              <a:rPr lang="en-US" dirty="0">
                <a:latin typeface="Calibri" panose="020F0502020204030204" pitchFamily="34" charset="0"/>
                <a:cs typeface="Calibri" panose="020F0502020204030204" pitchFamily="34" charset="0"/>
              </a:rPr>
              <a:t>Listening to customers on Twitter allows companies to understand their audience, keep on top of what’s being said about their brand, and their competitors, and discover new trends in the industry.</a:t>
            </a:r>
          </a:p>
          <a:p>
            <a:r>
              <a:rPr lang="en-US" dirty="0">
                <a:latin typeface="Calibri" panose="020F0502020204030204" pitchFamily="34" charset="0"/>
                <a:cs typeface="Calibri" panose="020F0502020204030204" pitchFamily="34" charset="0"/>
              </a:rPr>
              <a:t>The sentiment analysis of twitter can also be applied to analyze the political views of the people which would help in decision of the voting of the political party.</a:t>
            </a:r>
          </a:p>
        </p:txBody>
      </p:sp>
      <p:sp>
        <p:nvSpPr>
          <p:cNvPr id="7" name="Rectangle 6"/>
          <p:cNvSpPr/>
          <p:nvPr/>
        </p:nvSpPr>
        <p:spPr>
          <a:xfrm>
            <a:off x="2971800" y="6415649"/>
            <a:ext cx="7391400" cy="289951"/>
          </a:xfrm>
          <a:prstGeom prst="rect">
            <a:avLst/>
          </a:prstGeom>
        </p:spPr>
        <p:txBody>
          <a:bodyPr wrap="square">
            <a:spAutoFit/>
          </a:bodyPr>
          <a:lstStyle/>
          <a:p>
            <a:pPr>
              <a:lnSpc>
                <a:spcPct val="107000"/>
              </a:lnSpc>
              <a:spcAft>
                <a:spcPts val="800"/>
              </a:spcAft>
            </a:pPr>
            <a:r>
              <a:rPr lang="en-US" sz="1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 </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https://</a:t>
            </a:r>
            <a:r>
              <a:rPr lang="en-US" sz="1200" u="sng"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en.wikipedia.org</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/wiki/Twitter</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8600" y="3268904"/>
            <a:ext cx="11887200" cy="373500"/>
          </a:xfrm>
          <a:prstGeom prst="rect">
            <a:avLst/>
          </a:prstGeom>
        </p:spPr>
        <p:txBody>
          <a:bodyPr wrap="square">
            <a:spAutoFit/>
          </a:bodyPr>
          <a:lstStyle/>
          <a:p>
            <a:pPr>
              <a:lnSpc>
                <a:spcPct val="107000"/>
              </a:lnSpc>
              <a:spcAft>
                <a:spcPts val="800"/>
              </a:spcAft>
            </a:pPr>
            <a:r>
              <a:rPr lang="en-US" dirty="0">
                <a:solidFill>
                  <a:srgbClr val="FF0000"/>
                </a:solidFill>
                <a:latin typeface="Century Gothic" panose="020B0502020202020204" pitchFamily="34" charset="0"/>
                <a:ea typeface="Calibri" panose="020F0502020204030204" pitchFamily="34" charset="0"/>
                <a:cs typeface="Times New Roman" panose="02020603050405020304" pitchFamily="18" charset="0"/>
              </a:rPr>
              <a:t>According to a study* Twitter has about 330 million monthly users </a:t>
            </a:r>
            <a:endPar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AutoShape 2">
            <a:extLst>
              <a:ext uri="{FF2B5EF4-FFF2-40B4-BE49-F238E27FC236}">
                <a16:creationId xmlns:a16="http://schemas.microsoft.com/office/drawing/2014/main" id="{6B7C250D-147A-D44A-BDB1-BD6C5E727A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594CA3D-ED57-424C-B12F-097A801A37E7}"/>
              </a:ext>
            </a:extLst>
          </p:cNvPr>
          <p:cNvPicPr>
            <a:picLocks noChangeAspect="1"/>
          </p:cNvPicPr>
          <p:nvPr/>
        </p:nvPicPr>
        <p:blipFill>
          <a:blip r:embed="rId2"/>
          <a:stretch>
            <a:fillRect/>
          </a:stretch>
        </p:blipFill>
        <p:spPr>
          <a:xfrm>
            <a:off x="3556000" y="3642404"/>
            <a:ext cx="4775200" cy="2616200"/>
          </a:xfrm>
          <a:prstGeom prst="rect">
            <a:avLst/>
          </a:prstGeom>
        </p:spPr>
      </p:pic>
    </p:spTree>
    <p:extLst>
      <p:ext uri="{BB962C8B-B14F-4D97-AF65-F5344CB8AC3E}">
        <p14:creationId xmlns:p14="http://schemas.microsoft.com/office/powerpoint/2010/main" val="232449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81000" y="1447800"/>
            <a:ext cx="11108618" cy="54864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IN" sz="2000" b="1" dirty="0">
                <a:cs typeface="Garamond"/>
              </a:rPr>
              <a:t>Background</a:t>
            </a:r>
          </a:p>
          <a:p>
            <a:pPr>
              <a:lnSpc>
                <a:spcPct val="125000"/>
              </a:lnSpc>
              <a:spcBef>
                <a:spcPts val="0"/>
              </a:spcBef>
            </a:pPr>
            <a:r>
              <a:rPr lang="en-IN" dirty="0"/>
              <a:t>Sentiment analysis is the automated process of identifying and classifying subjective information in text data.</a:t>
            </a:r>
          </a:p>
          <a:p>
            <a:pPr>
              <a:lnSpc>
                <a:spcPct val="125000"/>
              </a:lnSpc>
              <a:spcBef>
                <a:spcPts val="0"/>
              </a:spcBef>
            </a:pPr>
            <a:r>
              <a:rPr lang="en-IN" dirty="0"/>
              <a:t>Since sentiment analysis tools are able to sort Twitter data automatically 24/7, quickly and accurately, you can gain up-to-the-minute insights from your social mentions.</a:t>
            </a:r>
          </a:p>
          <a:p>
            <a:pPr>
              <a:lnSpc>
                <a:spcPct val="125000"/>
              </a:lnSpc>
              <a:spcBef>
                <a:spcPts val="0"/>
              </a:spcBef>
            </a:pPr>
            <a:r>
              <a:rPr lang="en-IN" dirty="0"/>
              <a:t>Performing Twitter sentiment analysis can help you quickly understand the tone and context of those social mentions.</a:t>
            </a:r>
          </a:p>
          <a:p>
            <a:pPr marL="0" indent="0">
              <a:spcBef>
                <a:spcPts val="0"/>
              </a:spcBef>
              <a:buFont typeface="Wingdings 3" charset="2"/>
              <a:buNone/>
            </a:pPr>
            <a:endParaRPr lang="en-IN" sz="2400" b="1" dirty="0">
              <a:cs typeface="Garamond"/>
            </a:endParaRPr>
          </a:p>
          <a:p>
            <a:pPr marL="0" indent="0">
              <a:spcBef>
                <a:spcPts val="0"/>
              </a:spcBef>
              <a:buFont typeface="Wingdings 3" charset="2"/>
              <a:buNone/>
            </a:pPr>
            <a:r>
              <a:rPr lang="en-IN" sz="2400" b="1" dirty="0">
                <a:cs typeface="Garamond"/>
              </a:rPr>
              <a:t>Objective</a:t>
            </a:r>
          </a:p>
          <a:p>
            <a:r>
              <a:rPr lang="en-IN" dirty="0"/>
              <a:t>Twitter sentiment analysis allows you to listen to the customers and understand what they need. By introducing sentiment analysis tools into your workflows, you can automatically organize unstructured information (which includes Twitter data) in real-time, at scale, and accurately:</a:t>
            </a:r>
          </a:p>
          <a:p>
            <a:endParaRPr lang="en-IN" dirty="0"/>
          </a:p>
          <a:p>
            <a:pPr marL="0" indent="0">
              <a:spcBef>
                <a:spcPts val="0"/>
              </a:spcBef>
              <a:buFont typeface="Wingdings 3" charset="2"/>
              <a:buNone/>
            </a:pPr>
            <a:endParaRPr lang="en-IN" sz="2400" b="1" dirty="0">
              <a:cs typeface="Garamond"/>
            </a:endParaRPr>
          </a:p>
        </p:txBody>
      </p:sp>
      <p:sp>
        <p:nvSpPr>
          <p:cNvPr id="4" name="Rectangle 3"/>
          <p:cNvSpPr/>
          <p:nvPr/>
        </p:nvSpPr>
        <p:spPr>
          <a:xfrm>
            <a:off x="228600" y="4343400"/>
            <a:ext cx="11582400" cy="838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5115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base"/>
            <a:r>
              <a:rPr lang="en-IN" b="1" dirty="0"/>
              <a:t>Business: </a:t>
            </a:r>
            <a:r>
              <a:rPr lang="en-IN" dirty="0"/>
              <a:t>In marketing field companies use it to develop their strategies, to understand customers’ feelings towards products or brand, how people respond to their campaigns or product launches and why consumers don’t buy some products.</a:t>
            </a:r>
          </a:p>
          <a:p>
            <a:pPr fontAlgn="base"/>
            <a:r>
              <a:rPr lang="en-IN" b="1" dirty="0"/>
              <a:t>Politics: </a:t>
            </a:r>
            <a:r>
              <a:rPr lang="en-IN" dirty="0"/>
              <a:t>In political field, it is used to keep track of political view, to detect consistency and inconsistency between statements and actions at the government level. It can be used to predict election results as well!</a:t>
            </a:r>
          </a:p>
          <a:p>
            <a:pPr fontAlgn="base"/>
            <a:r>
              <a:rPr lang="en-IN" b="1" dirty="0"/>
              <a:t>Public Actions: </a:t>
            </a:r>
            <a:r>
              <a:rPr lang="en-IN" dirty="0"/>
              <a:t>Sentiment analysis also is used to monitor and analyse social phenomena, for the spotting of potentially dangerous situations and determining the general mood of the blogosphere.</a:t>
            </a:r>
          </a:p>
          <a:p>
            <a:pPr marL="0" indent="0">
              <a:spcBef>
                <a:spcPts val="0"/>
              </a:spcBef>
              <a:buFont typeface="Wingdings 3" charset="2"/>
              <a:buNone/>
            </a:pPr>
            <a:endParaRPr lang="en-IN" sz="2400" b="1" dirty="0">
              <a:cs typeface="Garamond"/>
            </a:endParaRPr>
          </a:p>
        </p:txBody>
      </p:sp>
    </p:spTree>
    <p:extLst>
      <p:ext uri="{BB962C8B-B14F-4D97-AF65-F5344CB8AC3E}">
        <p14:creationId xmlns:p14="http://schemas.microsoft.com/office/powerpoint/2010/main" val="320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Work</a:t>
            </a:r>
          </a:p>
        </p:txBody>
      </p:sp>
      <p:sp>
        <p:nvSpPr>
          <p:cNvPr id="8" name="Rectangle 7"/>
          <p:cNvSpPr/>
          <p:nvPr/>
        </p:nvSpPr>
        <p:spPr>
          <a:xfrm>
            <a:off x="609600" y="1371600"/>
            <a:ext cx="10820400" cy="4247317"/>
          </a:xfrm>
          <a:prstGeom prst="rect">
            <a:avLst/>
          </a:prstGeom>
        </p:spPr>
        <p:txBody>
          <a:bodyPr wrap="square">
            <a:spAutoFit/>
          </a:bodyPr>
          <a:lstStyle/>
          <a:p>
            <a:pPr marL="342900" indent="-342900" algn="just">
              <a:buFont typeface="+mj-lt"/>
              <a:buAutoNum type="arabicPeriod"/>
            </a:pPr>
            <a:r>
              <a:rPr lang="en-US" dirty="0"/>
              <a:t>Domain studies on potential parameters and processes that might be causing claims to be denied</a:t>
            </a:r>
          </a:p>
          <a:p>
            <a:pPr marL="800100" lvl="1" indent="-342900" algn="just">
              <a:buFont typeface="+mj-lt"/>
              <a:buAutoNum type="arabicPeriod"/>
            </a:pPr>
            <a:r>
              <a:rPr lang="en-US" dirty="0"/>
              <a:t>Several of these studies highlight various factors that influence claim denial/rejection</a:t>
            </a:r>
          </a:p>
          <a:p>
            <a:pPr marL="800100" lvl="1" indent="-342900" algn="just">
              <a:buFont typeface="+mj-lt"/>
              <a:buAutoNum type="arabicPeriod"/>
            </a:pPr>
            <a:r>
              <a:rPr lang="en-US" dirty="0"/>
              <a:t>They also highlight shortcomings of rule based analytical approaches to solution</a:t>
            </a:r>
          </a:p>
          <a:p>
            <a:pPr marL="342900" marR="0" lvl="0" indent="-342900" algn="just">
              <a:spcBef>
                <a:spcPts val="0"/>
              </a:spcBef>
              <a:spcAft>
                <a:spcPts val="0"/>
              </a:spcAft>
              <a:buFont typeface="+mj-lt"/>
              <a:buAutoNum type="arabicPeriod"/>
            </a:pPr>
            <a:r>
              <a:rPr lang="en-US" dirty="0">
                <a:solidFill>
                  <a:srgbClr val="242729"/>
                </a:solidFill>
                <a:highlight>
                  <a:srgbClr val="FFFFFF"/>
                </a:highlight>
                <a:ea typeface="Times New Roman" panose="02020603050405020304" pitchFamily="18" charset="0"/>
              </a:rPr>
              <a:t>Studies around data preparation that are typical to this problem, for example, imbalanced class in data</a:t>
            </a:r>
          </a:p>
          <a:p>
            <a:pPr marL="800100" lvl="1" indent="-342900" algn="just">
              <a:buFont typeface="+mj-lt"/>
              <a:buAutoNum type="arabicPeriod"/>
            </a:pPr>
            <a:r>
              <a:rPr lang="en-US" dirty="0">
                <a:solidFill>
                  <a:srgbClr val="242729"/>
                </a:solidFill>
                <a:highlight>
                  <a:srgbClr val="FFFFFF"/>
                </a:highlight>
                <a:ea typeface="Times New Roman" panose="02020603050405020304" pitchFamily="18" charset="0"/>
              </a:rPr>
              <a:t>Several Studies show how class imbalance characteristic of this kind of problem can be handled</a:t>
            </a:r>
          </a:p>
          <a:p>
            <a:pPr marL="800100" lvl="1" indent="-342900" algn="just">
              <a:buFont typeface="+mj-lt"/>
              <a:buAutoNum type="arabicPeriod"/>
            </a:pPr>
            <a:r>
              <a:rPr lang="en-US" dirty="0">
                <a:solidFill>
                  <a:srgbClr val="242729"/>
                </a:solidFill>
                <a:highlight>
                  <a:srgbClr val="FFFFFF"/>
                </a:highlight>
                <a:ea typeface="Times New Roman" panose="02020603050405020304" pitchFamily="18" charset="0"/>
              </a:rPr>
              <a:t>Several Studies show how significant features can be identified to reduce dimensions</a:t>
            </a:r>
          </a:p>
          <a:p>
            <a:pPr marL="800100" lvl="1" indent="-342900" algn="just">
              <a:buFont typeface="+mj-lt"/>
              <a:buAutoNum type="arabicPeriod"/>
            </a:pPr>
            <a:r>
              <a:rPr lang="en-US" dirty="0">
                <a:solidFill>
                  <a:srgbClr val="242729"/>
                </a:solidFill>
                <a:highlight>
                  <a:srgbClr val="FFFFFF"/>
                </a:highlight>
                <a:ea typeface="Times New Roman" panose="02020603050405020304" pitchFamily="18" charset="0"/>
              </a:rPr>
              <a:t>Several Studies show how to handle datasets where there are too many categorical attributes with many non-unique values characteristic of this kind of problem</a:t>
            </a:r>
          </a:p>
          <a:p>
            <a:pPr marL="342900" marR="0" lvl="0" indent="-342900" algn="just">
              <a:spcBef>
                <a:spcPts val="0"/>
              </a:spcBef>
              <a:spcAft>
                <a:spcPts val="0"/>
              </a:spcAft>
              <a:buFont typeface="+mj-lt"/>
              <a:buAutoNum type="arabicPeriod"/>
            </a:pPr>
            <a:r>
              <a:rPr lang="en-US" dirty="0"/>
              <a:t>Studies around ML models that are best suited for data typical to this problem, for example, models that work best with imbalanced data, more and more categorical values than numerical values</a:t>
            </a:r>
          </a:p>
          <a:p>
            <a:pPr marL="800100" lvl="1" indent="-342900" algn="just">
              <a:buFont typeface="+mj-lt"/>
              <a:buAutoNum type="arabicPeriod"/>
            </a:pPr>
            <a:r>
              <a:rPr lang="en-US" dirty="0"/>
              <a:t>Several studies point out methods that can be more suitable for such kind of problems, e.g., Catboost which is specifically geared towards categorical features.</a:t>
            </a:r>
          </a:p>
          <a:p>
            <a:pPr marL="800100" lvl="1" indent="-342900" algn="just">
              <a:buFont typeface="+mj-lt"/>
              <a:buAutoNum type="arabicPeriod"/>
            </a:pPr>
            <a:r>
              <a:rPr lang="en-US" dirty="0">
                <a:solidFill>
                  <a:srgbClr val="242729"/>
                </a:solidFill>
                <a:effectLst/>
                <a:ea typeface="Times New Roman" panose="02020603050405020304" pitchFamily="18" charset="0"/>
              </a:rPr>
              <a:t>Several Studies compare various methods  as applied to these problems</a:t>
            </a:r>
          </a:p>
          <a:p>
            <a:pPr marL="800100" lvl="1" indent="-342900" algn="just">
              <a:buFont typeface="+mj-lt"/>
              <a:buAutoNum type="arabicPeriod"/>
            </a:pPr>
            <a:r>
              <a:rPr lang="en-US" dirty="0">
                <a:solidFill>
                  <a:srgbClr val="242729"/>
                </a:solidFill>
                <a:ea typeface="Times New Roman" panose="02020603050405020304" pitchFamily="18" charset="0"/>
              </a:rPr>
              <a:t>Several studies talk about modern tools like driverless AI of H2O, artificial neural networks that can be applied to get optimal results.</a:t>
            </a:r>
            <a:endParaRPr lang="en-US" dirty="0">
              <a:solidFill>
                <a:srgbClr val="242729"/>
              </a:solidFill>
              <a:effectLst/>
              <a:ea typeface="Times New Roman" panose="02020603050405020304" pitchFamily="18" charset="0"/>
            </a:endParaRPr>
          </a:p>
        </p:txBody>
      </p:sp>
    </p:spTree>
    <p:extLst>
      <p:ext uri="{BB962C8B-B14F-4D97-AF65-F5344CB8AC3E}">
        <p14:creationId xmlns:p14="http://schemas.microsoft.com/office/powerpoint/2010/main" val="277064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Understanding of Machine Learning( Pipeline)</a:t>
            </a:r>
            <a:endParaRPr lang="en-US" dirty="0"/>
          </a:p>
        </p:txBody>
      </p:sp>
      <p:sp>
        <p:nvSpPr>
          <p:cNvPr id="5" name="Line 10"/>
          <p:cNvSpPr>
            <a:spLocks noChangeShapeType="1"/>
          </p:cNvSpPr>
          <p:nvPr/>
        </p:nvSpPr>
        <p:spPr bwMode="auto">
          <a:xfrm flipV="1">
            <a:off x="6855218" y="2380237"/>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6" name="Line 10"/>
          <p:cNvSpPr>
            <a:spLocks noChangeShapeType="1"/>
          </p:cNvSpPr>
          <p:nvPr/>
        </p:nvSpPr>
        <p:spPr bwMode="auto">
          <a:xfrm flipV="1">
            <a:off x="4547617" y="2365635"/>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 name="Line 10"/>
          <p:cNvSpPr>
            <a:spLocks noChangeShapeType="1"/>
          </p:cNvSpPr>
          <p:nvPr/>
        </p:nvSpPr>
        <p:spPr bwMode="auto">
          <a:xfrm flipV="1">
            <a:off x="1942755" y="2098452"/>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8" name="Line 10"/>
          <p:cNvSpPr>
            <a:spLocks noChangeShapeType="1"/>
          </p:cNvSpPr>
          <p:nvPr/>
        </p:nvSpPr>
        <p:spPr bwMode="auto">
          <a:xfrm>
            <a:off x="1180136" y="5633954"/>
            <a:ext cx="8627738" cy="1705"/>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9" name="Line 10"/>
          <p:cNvSpPr>
            <a:spLocks noChangeShapeType="1"/>
          </p:cNvSpPr>
          <p:nvPr/>
        </p:nvSpPr>
        <p:spPr bwMode="auto">
          <a:xfrm flipV="1">
            <a:off x="1180136" y="4359992"/>
            <a:ext cx="9851627" cy="6068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0" name="Line 10"/>
          <p:cNvSpPr>
            <a:spLocks noChangeShapeType="1"/>
          </p:cNvSpPr>
          <p:nvPr/>
        </p:nvSpPr>
        <p:spPr bwMode="auto">
          <a:xfrm flipV="1">
            <a:off x="1175442" y="3235858"/>
            <a:ext cx="10606034" cy="4409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2" name="Line 4"/>
          <p:cNvSpPr>
            <a:spLocks noChangeShapeType="1"/>
          </p:cNvSpPr>
          <p:nvPr/>
        </p:nvSpPr>
        <p:spPr bwMode="auto">
          <a:xfrm flipV="1">
            <a:off x="1172947" y="2519408"/>
            <a:ext cx="0" cy="3733800"/>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3" name="Line 5"/>
          <p:cNvSpPr>
            <a:spLocks noChangeShapeType="1"/>
          </p:cNvSpPr>
          <p:nvPr/>
        </p:nvSpPr>
        <p:spPr bwMode="auto">
          <a:xfrm flipV="1">
            <a:off x="1949529" y="6424432"/>
            <a:ext cx="7745802" cy="6909"/>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4" name="Text Box 6"/>
          <p:cNvSpPr txBox="1">
            <a:spLocks noChangeArrowheads="1"/>
          </p:cNvSpPr>
          <p:nvPr/>
        </p:nvSpPr>
        <p:spPr bwMode="auto">
          <a:xfrm>
            <a:off x="547472" y="2182858"/>
            <a:ext cx="1693862"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Connectedness</a:t>
            </a:r>
          </a:p>
        </p:txBody>
      </p:sp>
      <p:sp>
        <p:nvSpPr>
          <p:cNvPr id="15" name="Text Box 7"/>
          <p:cNvSpPr txBox="1">
            <a:spLocks noChangeArrowheads="1"/>
          </p:cNvSpPr>
          <p:nvPr/>
        </p:nvSpPr>
        <p:spPr bwMode="auto">
          <a:xfrm>
            <a:off x="868148" y="6221457"/>
            <a:ext cx="993763" cy="338554"/>
          </a:xfrm>
          <a:prstGeom prst="rect">
            <a:avLst/>
          </a:prstGeom>
          <a:noFill/>
          <a:ln w="9525">
            <a:solidFill>
              <a:srgbClr val="000000"/>
            </a:solidFill>
            <a:miter lim="800000"/>
            <a:headEnd/>
            <a:tailEnd/>
          </a:ln>
          <a:effectLst>
            <a:prstShdw prst="shdw17" dist="17961" dir="2700000">
              <a:srgbClr val="006E99"/>
            </a:prstShdw>
          </a:effectLst>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en-US" sz="1600" b="1" dirty="0">
                <a:solidFill>
                  <a:srgbClr val="00B050"/>
                </a:solidFill>
                <a:latin typeface="Arial" panose="020B0604020202020204" pitchFamily="34" charset="0"/>
              </a:rPr>
              <a:t>Data</a:t>
            </a:r>
          </a:p>
        </p:txBody>
      </p:sp>
      <p:sp>
        <p:nvSpPr>
          <p:cNvPr id="16" name="Text Box 8"/>
          <p:cNvSpPr txBox="1">
            <a:spLocks noChangeArrowheads="1"/>
          </p:cNvSpPr>
          <p:nvPr/>
        </p:nvSpPr>
        <p:spPr bwMode="auto">
          <a:xfrm>
            <a:off x="9851638" y="6221457"/>
            <a:ext cx="1616075"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Understanding</a:t>
            </a:r>
          </a:p>
        </p:txBody>
      </p:sp>
      <p:sp>
        <p:nvSpPr>
          <p:cNvPr id="17" name="Rectangle 12"/>
          <p:cNvSpPr>
            <a:spLocks noChangeArrowheads="1"/>
          </p:cNvSpPr>
          <p:nvPr/>
        </p:nvSpPr>
        <p:spPr bwMode="auto">
          <a:xfrm>
            <a:off x="591729" y="1021500"/>
            <a:ext cx="10988042" cy="877163"/>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IN" sz="1600" dirty="0"/>
              <a:t>Extracting Knowledge hidden in large volumes of data</a:t>
            </a:r>
          </a:p>
          <a:p>
            <a:r>
              <a:rPr lang="en-IN" sz="1600" dirty="0"/>
              <a:t>Identifying potentially useful and understandable data  - Which data set will give hidden pattern</a:t>
            </a:r>
          </a:p>
          <a:p>
            <a:pPr eaLnBrk="0" hangingPunct="0"/>
            <a:r>
              <a:rPr lang="en-US" altLang="en-US" sz="1900" dirty="0">
                <a:solidFill>
                  <a:srgbClr val="C00000"/>
                </a:solidFill>
                <a:latin typeface="Century Gothic" panose="020B0502020202020204" pitchFamily="34" charset="0"/>
              </a:rPr>
              <a:t>KDD – Knowledge Discovery in Database/Dataset</a:t>
            </a:r>
            <a:endParaRPr lang="en-GB" altLang="en-US" sz="1900" b="1" dirty="0">
              <a:solidFill>
                <a:srgbClr val="C00000"/>
              </a:solidFill>
              <a:latin typeface="Century Gothic" panose="020B0502020202020204" pitchFamily="34" charset="0"/>
            </a:endParaRPr>
          </a:p>
        </p:txBody>
      </p:sp>
      <p:sp>
        <p:nvSpPr>
          <p:cNvPr id="18" name="Text Box 14"/>
          <p:cNvSpPr txBox="1">
            <a:spLocks noChangeArrowheads="1"/>
          </p:cNvSpPr>
          <p:nvPr/>
        </p:nvSpPr>
        <p:spPr bwMode="auto">
          <a:xfrm>
            <a:off x="4239871" y="3648962"/>
            <a:ext cx="1521570"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Knowledge</a:t>
            </a:r>
          </a:p>
        </p:txBody>
      </p:sp>
      <p:sp>
        <p:nvSpPr>
          <p:cNvPr id="19" name="Text Box 15"/>
          <p:cNvSpPr txBox="1">
            <a:spLocks noChangeArrowheads="1"/>
          </p:cNvSpPr>
          <p:nvPr/>
        </p:nvSpPr>
        <p:spPr bwMode="auto">
          <a:xfrm>
            <a:off x="5765271" y="2577679"/>
            <a:ext cx="1114408"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Wisdom</a:t>
            </a:r>
          </a:p>
        </p:txBody>
      </p:sp>
      <p:sp>
        <p:nvSpPr>
          <p:cNvPr id="20" name="Text Box 16"/>
          <p:cNvSpPr txBox="1">
            <a:spLocks noChangeArrowheads="1"/>
          </p:cNvSpPr>
          <p:nvPr/>
        </p:nvSpPr>
        <p:spPr bwMode="auto">
          <a:xfrm>
            <a:off x="2964541" y="537023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Relations</a:t>
            </a:r>
          </a:p>
        </p:txBody>
      </p:sp>
      <p:sp>
        <p:nvSpPr>
          <p:cNvPr id="21" name="Text Box 17"/>
          <p:cNvSpPr txBox="1">
            <a:spLocks noChangeArrowheads="1"/>
          </p:cNvSpPr>
          <p:nvPr/>
        </p:nvSpPr>
        <p:spPr bwMode="auto">
          <a:xfrm>
            <a:off x="4458609" y="413056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Pattern</a:t>
            </a:r>
          </a:p>
        </p:txBody>
      </p:sp>
      <p:sp>
        <p:nvSpPr>
          <p:cNvPr id="22" name="Text Box 18"/>
          <p:cNvSpPr txBox="1">
            <a:spLocks noChangeArrowheads="1"/>
          </p:cNvSpPr>
          <p:nvPr/>
        </p:nvSpPr>
        <p:spPr bwMode="auto">
          <a:xfrm>
            <a:off x="5975331" y="3012179"/>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Principles</a:t>
            </a:r>
          </a:p>
        </p:txBody>
      </p:sp>
      <p:sp>
        <p:nvSpPr>
          <p:cNvPr id="23" name="Slide Number Placeholder 3"/>
          <p:cNvSpPr txBox="1">
            <a:spLocks/>
          </p:cNvSpPr>
          <p:nvPr/>
        </p:nvSpPr>
        <p:spPr>
          <a:xfrm>
            <a:off x="9943710" y="6480298"/>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E03FB4-119D-41BA-A2CD-F659A8045638}" type="slidenum">
              <a:rPr lang="en-IN" smtClean="0"/>
              <a:pPr/>
              <a:t>8</a:t>
            </a:fld>
            <a:endParaRPr lang="en-IN" dirty="0"/>
          </a:p>
        </p:txBody>
      </p:sp>
      <p:sp>
        <p:nvSpPr>
          <p:cNvPr id="24" name="Rectangle 23"/>
          <p:cNvSpPr/>
          <p:nvPr/>
        </p:nvSpPr>
        <p:spPr>
          <a:xfrm>
            <a:off x="547472" y="914400"/>
            <a:ext cx="11234004" cy="5714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757436" y="5322746"/>
            <a:ext cx="2224756"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endParaRPr lang="en-IN" b="1" dirty="0">
              <a:solidFill>
                <a:schemeClr val="bg1">
                  <a:lumMod val="50000"/>
                </a:schemeClr>
              </a:solidFill>
              <a:latin typeface="Century Gothic" panose="020B0502020202020204" pitchFamily="34" charset="0"/>
            </a:endParaRPr>
          </a:p>
        </p:txBody>
      </p:sp>
      <p:sp>
        <p:nvSpPr>
          <p:cNvPr id="26" name="TextBox 25"/>
          <p:cNvSpPr txBox="1"/>
          <p:nvPr/>
        </p:nvSpPr>
        <p:spPr>
          <a:xfrm>
            <a:off x="3628853" y="3004715"/>
            <a:ext cx="2063455"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p>
        </p:txBody>
      </p:sp>
      <p:grpSp>
        <p:nvGrpSpPr>
          <p:cNvPr id="27" name="Group 26"/>
          <p:cNvGrpSpPr/>
          <p:nvPr/>
        </p:nvGrpSpPr>
        <p:grpSpPr>
          <a:xfrm>
            <a:off x="6821293" y="1711587"/>
            <a:ext cx="764697" cy="672911"/>
            <a:chOff x="6843206" y="2216855"/>
            <a:chExt cx="764697" cy="672911"/>
          </a:xfrm>
        </p:grpSpPr>
        <p:pic>
          <p:nvPicPr>
            <p:cNvPr id="28" name="Image 102" descr="imagvv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4893" y="2216855"/>
              <a:ext cx="570183" cy="444473"/>
            </a:xfrm>
            <a:prstGeom prst="rect">
              <a:avLst/>
            </a:prstGeom>
          </p:spPr>
        </p:pic>
        <p:sp>
          <p:nvSpPr>
            <p:cNvPr id="29" name="TextBox 28"/>
            <p:cNvSpPr txBox="1"/>
            <p:nvPr/>
          </p:nvSpPr>
          <p:spPr>
            <a:xfrm>
              <a:off x="6843206" y="2520434"/>
              <a:ext cx="764697" cy="369332"/>
            </a:xfrm>
            <a:prstGeom prst="rect">
              <a:avLst/>
            </a:prstGeom>
            <a:noFill/>
          </p:spPr>
          <p:txBody>
            <a:bodyPr wrap="none" rtlCol="0">
              <a:spAutoFit/>
            </a:bodyPr>
            <a:lstStyle/>
            <a:p>
              <a:r>
                <a:rPr lang="en-IN" dirty="0"/>
                <a:t>Target</a:t>
              </a:r>
            </a:p>
          </p:txBody>
        </p:sp>
      </p:grpSp>
      <p:sp>
        <p:nvSpPr>
          <p:cNvPr id="30" name="Oval 29"/>
          <p:cNvSpPr/>
          <p:nvPr/>
        </p:nvSpPr>
        <p:spPr>
          <a:xfrm>
            <a:off x="7051799" y="522036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tx1"/>
              </a:solidFill>
            </a:endParaRPr>
          </a:p>
          <a:p>
            <a:pPr algn="ctr"/>
            <a:r>
              <a:rPr lang="en-IN" sz="1600" b="1" dirty="0">
                <a:solidFill>
                  <a:schemeClr val="tx1"/>
                </a:solidFill>
              </a:rPr>
              <a:t>What has happened</a:t>
            </a:r>
          </a:p>
          <a:p>
            <a:pPr algn="ctr"/>
            <a:endParaRPr lang="en-IN" sz="1600" b="1" dirty="0">
              <a:solidFill>
                <a:schemeClr val="tx1"/>
              </a:solidFill>
            </a:endParaRPr>
          </a:p>
        </p:txBody>
      </p:sp>
      <p:sp>
        <p:nvSpPr>
          <p:cNvPr id="31" name="Oval 30"/>
          <p:cNvSpPr/>
          <p:nvPr/>
        </p:nvSpPr>
        <p:spPr>
          <a:xfrm>
            <a:off x="8536503" y="398069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could happen</a:t>
            </a:r>
          </a:p>
        </p:txBody>
      </p:sp>
      <p:sp>
        <p:nvSpPr>
          <p:cNvPr id="32" name="Oval 31"/>
          <p:cNvSpPr/>
          <p:nvPr/>
        </p:nvSpPr>
        <p:spPr>
          <a:xfrm>
            <a:off x="9933072" y="2862309"/>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Should be done</a:t>
            </a:r>
          </a:p>
        </p:txBody>
      </p:sp>
      <p:sp>
        <p:nvSpPr>
          <p:cNvPr id="33" name="TextBox 32"/>
          <p:cNvSpPr txBox="1"/>
          <p:nvPr/>
        </p:nvSpPr>
        <p:spPr>
          <a:xfrm>
            <a:off x="4790101" y="530867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Descriptive</a:t>
            </a:r>
          </a:p>
          <a:p>
            <a:pPr algn="ctr"/>
            <a:r>
              <a:rPr lang="en-IN" b="1" dirty="0">
                <a:solidFill>
                  <a:srgbClr val="002060"/>
                </a:solidFill>
                <a:latin typeface="Century Gothic" panose="020B0502020202020204" pitchFamily="34" charset="0"/>
              </a:rPr>
              <a:t>Analysis</a:t>
            </a:r>
          </a:p>
        </p:txBody>
      </p:sp>
      <p:sp>
        <p:nvSpPr>
          <p:cNvPr id="34" name="TextBox 33"/>
          <p:cNvSpPr txBox="1"/>
          <p:nvPr/>
        </p:nvSpPr>
        <p:spPr>
          <a:xfrm>
            <a:off x="6267208" y="406900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Predictive</a:t>
            </a:r>
          </a:p>
          <a:p>
            <a:pPr algn="ctr"/>
            <a:r>
              <a:rPr lang="en-IN" b="1" dirty="0">
                <a:solidFill>
                  <a:srgbClr val="002060"/>
                </a:solidFill>
                <a:latin typeface="Century Gothic" panose="020B0502020202020204" pitchFamily="34" charset="0"/>
              </a:rPr>
              <a:t>Analysis</a:t>
            </a:r>
          </a:p>
        </p:txBody>
      </p:sp>
      <p:sp>
        <p:nvSpPr>
          <p:cNvPr id="35" name="TextBox 34"/>
          <p:cNvSpPr txBox="1"/>
          <p:nvPr/>
        </p:nvSpPr>
        <p:spPr>
          <a:xfrm>
            <a:off x="7674525" y="2950624"/>
            <a:ext cx="158896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Prescriptive</a:t>
            </a:r>
          </a:p>
          <a:p>
            <a:pPr algn="ctr"/>
            <a:r>
              <a:rPr lang="en-IN" b="1" dirty="0">
                <a:solidFill>
                  <a:srgbClr val="002060"/>
                </a:solidFill>
                <a:latin typeface="Century Gothic" panose="020B0502020202020204" pitchFamily="34" charset="0"/>
              </a:rPr>
              <a:t>Analysis</a:t>
            </a:r>
          </a:p>
        </p:txBody>
      </p:sp>
      <p:sp>
        <p:nvSpPr>
          <p:cNvPr id="36" name="Rectangle 35"/>
          <p:cNvSpPr/>
          <p:nvPr/>
        </p:nvSpPr>
        <p:spPr>
          <a:xfrm>
            <a:off x="1003365" y="4114510"/>
            <a:ext cx="3324850" cy="307777"/>
          </a:xfrm>
          <a:prstGeom prst="rect">
            <a:avLst/>
          </a:prstGeom>
        </p:spPr>
        <p:txBody>
          <a:bodyPr wrap="square">
            <a:spAutoFit/>
          </a:bodyPr>
          <a:lstStyle/>
          <a:p>
            <a:pPr algn="ctr"/>
            <a:r>
              <a:rPr lang="en-IN" sz="1400" b="1" dirty="0">
                <a:solidFill>
                  <a:schemeClr val="bg1">
                    <a:lumMod val="50000"/>
                  </a:schemeClr>
                </a:solidFill>
                <a:latin typeface="Century Gothic" panose="020B0502020202020204" pitchFamily="34" charset="0"/>
              </a:rPr>
              <a:t>KDD &amp; Data Mining Analysis</a:t>
            </a:r>
            <a:endParaRPr lang="en-US" sz="1400" dirty="0">
              <a:solidFill>
                <a:schemeClr val="bg1">
                  <a:lumMod val="50000"/>
                </a:schemeClr>
              </a:solidFill>
              <a:latin typeface="Century Gothic" panose="020B0502020202020204" pitchFamily="34" charset="0"/>
            </a:endParaRPr>
          </a:p>
        </p:txBody>
      </p:sp>
      <p:sp>
        <p:nvSpPr>
          <p:cNvPr id="37" name="Text Box 13"/>
          <p:cNvSpPr txBox="1">
            <a:spLocks noChangeArrowheads="1"/>
          </p:cNvSpPr>
          <p:nvPr/>
        </p:nvSpPr>
        <p:spPr bwMode="auto">
          <a:xfrm>
            <a:off x="2661054" y="4917468"/>
            <a:ext cx="1524776" cy="384721"/>
          </a:xfrm>
          <a:prstGeom prst="rect">
            <a:avLst/>
          </a:prstGeom>
          <a:solidFill>
            <a:schemeClr val="accent2">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Information</a:t>
            </a:r>
          </a:p>
        </p:txBody>
      </p:sp>
    </p:spTree>
    <p:extLst>
      <p:ext uri="{BB962C8B-B14F-4D97-AF65-F5344CB8AC3E}">
        <p14:creationId xmlns:p14="http://schemas.microsoft.com/office/powerpoint/2010/main" val="249584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Steps</a:t>
            </a:r>
          </a:p>
        </p:txBody>
      </p:sp>
      <p:grpSp>
        <p:nvGrpSpPr>
          <p:cNvPr id="54" name="Group 53"/>
          <p:cNvGrpSpPr/>
          <p:nvPr/>
        </p:nvGrpSpPr>
        <p:grpSpPr>
          <a:xfrm>
            <a:off x="838200" y="1295400"/>
            <a:ext cx="9836015" cy="5119954"/>
            <a:chOff x="466531" y="152400"/>
            <a:chExt cx="11131415" cy="6643954"/>
          </a:xfrm>
        </p:grpSpPr>
        <p:sp>
          <p:nvSpPr>
            <p:cNvPr id="5" name="Right Arrow 4"/>
            <p:cNvSpPr/>
            <p:nvPr/>
          </p:nvSpPr>
          <p:spPr>
            <a:xfrm>
              <a:off x="466531" y="3657600"/>
              <a:ext cx="3367189" cy="156210"/>
            </a:xfrm>
            <a:prstGeom prst="rightArrow">
              <a:avLst/>
            </a:prstGeom>
            <a:solidFill>
              <a:schemeClr val="bg1">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 name="Rounded Rectangle 5"/>
            <p:cNvSpPr/>
            <p:nvPr/>
          </p:nvSpPr>
          <p:spPr>
            <a:xfrm>
              <a:off x="3909276"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Business </a:t>
              </a:r>
            </a:p>
            <a:p>
              <a:pPr algn="ctr"/>
              <a:r>
                <a:rPr lang="en-US" sz="1400" b="1" dirty="0"/>
                <a:t>Objectives</a:t>
              </a:r>
            </a:p>
          </p:txBody>
        </p:sp>
        <p:sp>
          <p:nvSpPr>
            <p:cNvPr id="7" name="Rounded Rectangle 6"/>
            <p:cNvSpPr/>
            <p:nvPr/>
          </p:nvSpPr>
          <p:spPr>
            <a:xfrm>
              <a:off x="3909276"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ML Objectives</a:t>
              </a:r>
            </a:p>
          </p:txBody>
        </p:sp>
        <p:sp>
          <p:nvSpPr>
            <p:cNvPr id="8" name="Rounded Rectangle 7"/>
            <p:cNvSpPr/>
            <p:nvPr/>
          </p:nvSpPr>
          <p:spPr>
            <a:xfrm>
              <a:off x="6477000"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Build Model</a:t>
              </a:r>
            </a:p>
          </p:txBody>
        </p:sp>
        <p:sp>
          <p:nvSpPr>
            <p:cNvPr id="9" name="Rounded Rectangle 8"/>
            <p:cNvSpPr/>
            <p:nvPr/>
          </p:nvSpPr>
          <p:spPr>
            <a:xfrm>
              <a:off x="6477000"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Model </a:t>
              </a:r>
            </a:p>
            <a:p>
              <a:pPr algn="ctr"/>
              <a:r>
                <a:rPr lang="en-US" sz="1400" b="1" dirty="0"/>
                <a:t>Deployment</a:t>
              </a:r>
            </a:p>
          </p:txBody>
        </p:sp>
        <p:sp>
          <p:nvSpPr>
            <p:cNvPr id="10" name="Rounded Rectangle 9"/>
            <p:cNvSpPr/>
            <p:nvPr/>
          </p:nvSpPr>
          <p:spPr>
            <a:xfrm>
              <a:off x="5181600" y="8382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Monitoring</a:t>
              </a:r>
            </a:p>
          </p:txBody>
        </p:sp>
        <p:sp>
          <p:nvSpPr>
            <p:cNvPr id="11" name="Rounded Rectangle 10"/>
            <p:cNvSpPr/>
            <p:nvPr/>
          </p:nvSpPr>
          <p:spPr>
            <a:xfrm>
              <a:off x="6477000" y="4949190"/>
              <a:ext cx="1752600" cy="613410"/>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Data </a:t>
              </a:r>
            </a:p>
            <a:p>
              <a:pPr algn="ctr"/>
              <a:r>
                <a:rPr lang="en-US" sz="1400" dirty="0"/>
                <a:t>Modeling</a:t>
              </a:r>
            </a:p>
          </p:txBody>
        </p:sp>
        <p:sp>
          <p:nvSpPr>
            <p:cNvPr id="12" name="Rounded Rectangle 11"/>
            <p:cNvSpPr/>
            <p:nvPr/>
          </p:nvSpPr>
          <p:spPr>
            <a:xfrm>
              <a:off x="3909276" y="4421223"/>
              <a:ext cx="1752600" cy="573738"/>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Availability</a:t>
              </a:r>
            </a:p>
          </p:txBody>
        </p:sp>
        <p:sp>
          <p:nvSpPr>
            <p:cNvPr id="13" name="Rounded Rectangle 12"/>
            <p:cNvSpPr/>
            <p:nvPr/>
          </p:nvSpPr>
          <p:spPr>
            <a:xfrm>
              <a:off x="3909276" y="5239206"/>
              <a:ext cx="1752600" cy="529074"/>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Cleansing</a:t>
              </a:r>
            </a:p>
          </p:txBody>
        </p:sp>
        <p:sp>
          <p:nvSpPr>
            <p:cNvPr id="14" name="Rounded Rectangle 13"/>
            <p:cNvSpPr/>
            <p:nvPr/>
          </p:nvSpPr>
          <p:spPr>
            <a:xfrm>
              <a:off x="3905278" y="6019799"/>
              <a:ext cx="1752600" cy="573741"/>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      Data Transformation</a:t>
              </a:r>
            </a:p>
          </p:txBody>
        </p:sp>
        <p:sp>
          <p:nvSpPr>
            <p:cNvPr id="15" name="Rectangle 14"/>
            <p:cNvSpPr/>
            <p:nvPr/>
          </p:nvSpPr>
          <p:spPr>
            <a:xfrm>
              <a:off x="3733800" y="4343400"/>
              <a:ext cx="2133600"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6" name="Straight Arrow Connector 15"/>
            <p:cNvCxnSpPr>
              <a:stCxn id="6" idx="2"/>
              <a:endCxn id="7" idx="0"/>
            </p:cNvCxnSpPr>
            <p:nvPr/>
          </p:nvCxnSpPr>
          <p:spPr>
            <a:xfrm>
              <a:off x="4785576"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6" idx="0"/>
            </p:cNvCxnSpPr>
            <p:nvPr/>
          </p:nvCxnSpPr>
          <p:spPr>
            <a:xfrm flipH="1">
              <a:off x="4785576" y="1451610"/>
              <a:ext cx="396024"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15" idx="0"/>
            </p:cNvCxnSpPr>
            <p:nvPr/>
          </p:nvCxnSpPr>
          <p:spPr>
            <a:xfrm>
              <a:off x="4785576" y="3813810"/>
              <a:ext cx="15024" cy="52959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2"/>
              <a:endCxn id="13" idx="0"/>
            </p:cNvCxnSpPr>
            <p:nvPr/>
          </p:nvCxnSpPr>
          <p:spPr>
            <a:xfrm>
              <a:off x="4785576" y="4994961"/>
              <a:ext cx="0" cy="24424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67400" y="5122089"/>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3"/>
            </p:cNvCxnSpPr>
            <p:nvPr/>
          </p:nvCxnSpPr>
          <p:spPr>
            <a:xfrm flipH="1">
              <a:off x="5867400" y="5486400"/>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0"/>
              <a:endCxn id="8" idx="2"/>
            </p:cNvCxnSpPr>
            <p:nvPr/>
          </p:nvCxnSpPr>
          <p:spPr>
            <a:xfrm flipV="1">
              <a:off x="7353300" y="3813810"/>
              <a:ext cx="0" cy="11353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0"/>
              <a:endCxn id="9" idx="2"/>
            </p:cNvCxnSpPr>
            <p:nvPr/>
          </p:nvCxnSpPr>
          <p:spPr>
            <a:xfrm flipV="1">
              <a:off x="7353300"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0"/>
            </p:cNvCxnSpPr>
            <p:nvPr/>
          </p:nvCxnSpPr>
          <p:spPr>
            <a:xfrm flipH="1" flipV="1">
              <a:off x="6934201" y="1451610"/>
              <a:ext cx="419100"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Connector 24"/>
            <p:cNvSpPr/>
            <p:nvPr/>
          </p:nvSpPr>
          <p:spPr>
            <a:xfrm>
              <a:off x="3858461" y="4385362"/>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3</a:t>
              </a:r>
            </a:p>
          </p:txBody>
        </p:sp>
        <p:sp>
          <p:nvSpPr>
            <p:cNvPr id="26" name="Flowchart: Connector 25"/>
            <p:cNvSpPr/>
            <p:nvPr/>
          </p:nvSpPr>
          <p:spPr>
            <a:xfrm>
              <a:off x="3832504" y="5941358"/>
              <a:ext cx="314337" cy="292038"/>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5</a:t>
              </a:r>
            </a:p>
          </p:txBody>
        </p:sp>
        <p:sp>
          <p:nvSpPr>
            <p:cNvPr id="27" name="Flowchart: Connector 26"/>
            <p:cNvSpPr/>
            <p:nvPr/>
          </p:nvSpPr>
          <p:spPr>
            <a:xfrm>
              <a:off x="3823540" y="5196603"/>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4</a:t>
              </a:r>
            </a:p>
          </p:txBody>
        </p:sp>
        <p:sp>
          <p:nvSpPr>
            <p:cNvPr id="28" name="Flowchart: Connector 27"/>
            <p:cNvSpPr/>
            <p:nvPr/>
          </p:nvSpPr>
          <p:spPr>
            <a:xfrm>
              <a:off x="6485965" y="496006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6</a:t>
              </a:r>
            </a:p>
          </p:txBody>
        </p:sp>
        <p:sp>
          <p:nvSpPr>
            <p:cNvPr id="29" name="Flowchart: Connector 28"/>
            <p:cNvSpPr/>
            <p:nvPr/>
          </p:nvSpPr>
          <p:spPr>
            <a:xfrm>
              <a:off x="6499412" y="3195918"/>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7</a:t>
              </a:r>
            </a:p>
          </p:txBody>
        </p:sp>
        <p:sp>
          <p:nvSpPr>
            <p:cNvPr id="30" name="Flowchart: Connector 29"/>
            <p:cNvSpPr/>
            <p:nvPr/>
          </p:nvSpPr>
          <p:spPr>
            <a:xfrm>
              <a:off x="6485965"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8</a:t>
              </a:r>
            </a:p>
          </p:txBody>
        </p:sp>
        <p:sp>
          <p:nvSpPr>
            <p:cNvPr id="31" name="Flowchart: Connector 30"/>
            <p:cNvSpPr/>
            <p:nvPr/>
          </p:nvSpPr>
          <p:spPr>
            <a:xfrm>
              <a:off x="5190565" y="84907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9</a:t>
              </a:r>
            </a:p>
          </p:txBody>
        </p:sp>
        <p:sp>
          <p:nvSpPr>
            <p:cNvPr id="32" name="Flowchart: Connector 31"/>
            <p:cNvSpPr/>
            <p:nvPr/>
          </p:nvSpPr>
          <p:spPr>
            <a:xfrm>
              <a:off x="3931024"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1</a:t>
              </a:r>
            </a:p>
          </p:txBody>
        </p:sp>
        <p:sp>
          <p:nvSpPr>
            <p:cNvPr id="33" name="Flowchart: Connector 32"/>
            <p:cNvSpPr/>
            <p:nvPr/>
          </p:nvSpPr>
          <p:spPr>
            <a:xfrm>
              <a:off x="3918241" y="3224717"/>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2</a:t>
              </a:r>
            </a:p>
          </p:txBody>
        </p:sp>
        <p:sp>
          <p:nvSpPr>
            <p:cNvPr id="34" name="TextBox 33"/>
            <p:cNvSpPr txBox="1"/>
            <p:nvPr/>
          </p:nvSpPr>
          <p:spPr>
            <a:xfrm>
              <a:off x="2133600" y="152400"/>
              <a:ext cx="5638800" cy="39939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1400" b="1"/>
                <a:t>  ML Steps</a:t>
              </a:r>
              <a:endParaRPr lang="en-IN" sz="1400" b="1" dirty="0"/>
            </a:p>
          </p:txBody>
        </p:sp>
        <p:sp>
          <p:nvSpPr>
            <p:cNvPr id="35" name="Rectangle 34"/>
            <p:cNvSpPr/>
            <p:nvPr/>
          </p:nvSpPr>
          <p:spPr>
            <a:xfrm>
              <a:off x="8963044" y="320416"/>
              <a:ext cx="2634902"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a:xfrm>
              <a:off x="9661096" y="3148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Build Model</a:t>
              </a:r>
            </a:p>
          </p:txBody>
        </p:sp>
        <p:sp>
          <p:nvSpPr>
            <p:cNvPr id="37" name="Rounded Rectangle 36"/>
            <p:cNvSpPr/>
            <p:nvPr/>
          </p:nvSpPr>
          <p:spPr>
            <a:xfrm>
              <a:off x="9661096" y="3927209"/>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Calculate Score</a:t>
              </a:r>
            </a:p>
          </p:txBody>
        </p:sp>
        <p:sp>
          <p:nvSpPr>
            <p:cNvPr id="38" name="Rounded Rectangle 37"/>
            <p:cNvSpPr/>
            <p:nvPr/>
          </p:nvSpPr>
          <p:spPr>
            <a:xfrm>
              <a:off x="9661096" y="4672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Validate Model</a:t>
              </a:r>
            </a:p>
          </p:txBody>
        </p:sp>
        <p:cxnSp>
          <p:nvCxnSpPr>
            <p:cNvPr id="39" name="Straight Arrow Connector 38"/>
            <p:cNvCxnSpPr>
              <a:stCxn id="36" idx="2"/>
              <a:endCxn id="37" idx="0"/>
            </p:cNvCxnSpPr>
            <p:nvPr/>
          </p:nvCxnSpPr>
          <p:spPr>
            <a:xfrm>
              <a:off x="10537396" y="3548115"/>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a:endCxn id="38" idx="0"/>
            </p:cNvCxnSpPr>
            <p:nvPr/>
          </p:nvCxnSpPr>
          <p:spPr>
            <a:xfrm>
              <a:off x="10537396" y="4326804"/>
              <a:ext cx="0" cy="345717"/>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963044" y="2969895"/>
              <a:ext cx="2563531"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2" name="Rounded Rectangle 41"/>
            <p:cNvSpPr/>
            <p:nvPr/>
          </p:nvSpPr>
          <p:spPr>
            <a:xfrm>
              <a:off x="9513794" y="457924"/>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Apply  Model</a:t>
              </a:r>
            </a:p>
          </p:txBody>
        </p:sp>
        <p:sp>
          <p:nvSpPr>
            <p:cNvPr id="43" name="Rounded Rectangle 42"/>
            <p:cNvSpPr/>
            <p:nvPr/>
          </p:nvSpPr>
          <p:spPr>
            <a:xfrm>
              <a:off x="9511648" y="1144422"/>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Classify Claims</a:t>
              </a:r>
            </a:p>
          </p:txBody>
        </p:sp>
        <p:sp>
          <p:nvSpPr>
            <p:cNvPr id="44" name="Rounded Rectangle 43"/>
            <p:cNvSpPr/>
            <p:nvPr/>
          </p:nvSpPr>
          <p:spPr>
            <a:xfrm>
              <a:off x="9511648" y="1890176"/>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Drive Initiative</a:t>
              </a:r>
            </a:p>
          </p:txBody>
        </p:sp>
        <p:cxnSp>
          <p:nvCxnSpPr>
            <p:cNvPr id="45" name="Straight Arrow Connector 44"/>
            <p:cNvCxnSpPr/>
            <p:nvPr/>
          </p:nvCxnSpPr>
          <p:spPr>
            <a:xfrm>
              <a:off x="10429978" y="838201"/>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412807" y="1560974"/>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2"/>
              <a:endCxn id="14" idx="0"/>
            </p:cNvCxnSpPr>
            <p:nvPr/>
          </p:nvCxnSpPr>
          <p:spPr>
            <a:xfrm flipH="1">
              <a:off x="4781578" y="5768280"/>
              <a:ext cx="3998" cy="25151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78708"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Mode Refresh</a:t>
              </a:r>
            </a:p>
          </p:txBody>
        </p:sp>
        <p:sp>
          <p:nvSpPr>
            <p:cNvPr id="49" name="TextBox 48"/>
            <p:cNvSpPr txBox="1"/>
            <p:nvPr/>
          </p:nvSpPr>
          <p:spPr>
            <a:xfrm>
              <a:off x="1819671" y="852756"/>
              <a:ext cx="452804" cy="5943598"/>
            </a:xfrm>
            <a:prstGeom prst="rect">
              <a:avLst/>
            </a:prstGeom>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endParaRPr lang="en-IN" sz="1400" dirty="0">
                <a:solidFill>
                  <a:schemeClr val="bg1"/>
                </a:solidFill>
              </a:endParaRPr>
            </a:p>
          </p:txBody>
        </p:sp>
        <p:sp>
          <p:nvSpPr>
            <p:cNvPr id="50" name="TextBox 49"/>
            <p:cNvSpPr txBox="1"/>
            <p:nvPr/>
          </p:nvSpPr>
          <p:spPr>
            <a:xfrm>
              <a:off x="778169"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Data Preparation </a:t>
              </a:r>
            </a:p>
          </p:txBody>
        </p:sp>
        <p:cxnSp>
          <p:nvCxnSpPr>
            <p:cNvPr id="51" name="Elbow Connector 50"/>
            <p:cNvCxnSpPr>
              <a:stCxn id="9" idx="3"/>
              <a:endCxn id="35" idx="1"/>
            </p:cNvCxnSpPr>
            <p:nvPr/>
          </p:nvCxnSpPr>
          <p:spPr>
            <a:xfrm flipV="1">
              <a:off x="8229600" y="1463416"/>
              <a:ext cx="733444" cy="820679"/>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8" idx="3"/>
              <a:endCxn id="41" idx="1"/>
            </p:cNvCxnSpPr>
            <p:nvPr/>
          </p:nvCxnSpPr>
          <p:spPr>
            <a:xfrm>
              <a:off x="8229600" y="3507105"/>
              <a:ext cx="733444" cy="605790"/>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8" idx="1"/>
              <a:endCxn id="36" idx="1"/>
            </p:cNvCxnSpPr>
            <p:nvPr/>
          </p:nvCxnSpPr>
          <p:spPr>
            <a:xfrm rot="10800000">
              <a:off x="9661096" y="3348317"/>
              <a:ext cx="12700" cy="1524000"/>
            </a:xfrm>
            <a:prstGeom prst="bentConnector3">
              <a:avLst>
                <a:gd name="adj1" fmla="val 3563268"/>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55" name="Picture 54"/>
          <p:cNvPicPr/>
          <p:nvPr/>
        </p:nvPicPr>
        <p:blipFill>
          <a:blip r:embed="rId2"/>
          <a:stretch>
            <a:fillRect/>
          </a:stretch>
        </p:blipFill>
        <p:spPr>
          <a:xfrm>
            <a:off x="6169014" y="6046028"/>
            <a:ext cx="5902571" cy="587034"/>
          </a:xfrm>
          <a:prstGeom prst="rect">
            <a:avLst/>
          </a:prstGeom>
        </p:spPr>
      </p:pic>
    </p:spTree>
    <p:extLst>
      <p:ext uri="{BB962C8B-B14F-4D97-AF65-F5344CB8AC3E}">
        <p14:creationId xmlns:p14="http://schemas.microsoft.com/office/powerpoint/2010/main" val="4023884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10586</TotalTime>
  <Words>1576</Words>
  <Application>Microsoft Macintosh PowerPoint</Application>
  <PresentationFormat>Widescreen</PresentationFormat>
  <Paragraphs>267</Paragraphs>
  <Slides>15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&amp;quot</vt:lpstr>
      <vt:lpstr>Arial</vt:lpstr>
      <vt:lpstr>Calibri</vt:lpstr>
      <vt:lpstr>Calibri Light</vt:lpstr>
      <vt:lpstr>Century Gothic</vt:lpstr>
      <vt:lpstr>Garamond</vt:lpstr>
      <vt:lpstr>Helvetica</vt:lpstr>
      <vt:lpstr>Helvetica Light</vt:lpstr>
      <vt:lpstr>Times New Roman</vt:lpstr>
      <vt:lpstr>Wingdings 3</vt:lpstr>
      <vt:lpstr>Office Theme</vt:lpstr>
      <vt:lpstr>Domain #11 Capstone Project TWITTER SENTIMENT ANALYSIS</vt:lpstr>
      <vt:lpstr>Acknowledgements</vt:lpstr>
      <vt:lpstr>Table of Contents</vt:lpstr>
      <vt:lpstr>Problem Statement</vt:lpstr>
      <vt:lpstr>Objective</vt:lpstr>
      <vt:lpstr>Business Benefits</vt:lpstr>
      <vt:lpstr>Previous Work</vt:lpstr>
      <vt:lpstr>Understanding of Machine Learning( Pipeline)</vt:lpstr>
      <vt:lpstr>ML Steps</vt:lpstr>
      <vt:lpstr>Detailed Plan of work</vt:lpstr>
      <vt:lpstr>Project Resources </vt:lpstr>
      <vt:lpstr>Potential Data Challenges and Risks</vt:lpstr>
      <vt:lpstr>Preprocessing: Data Cleaning and pre-processing</vt:lpstr>
      <vt:lpstr>Preprocessing: Processing tweet text data</vt:lpstr>
      <vt:lpstr>Machine Learning Basic Modeling using Random Forest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348</cp:revision>
  <dcterms:created xsi:type="dcterms:W3CDTF">2018-10-16T06:13:57Z</dcterms:created>
  <dcterms:modified xsi:type="dcterms:W3CDTF">2020-10-13T05:33:26Z</dcterms:modified>
</cp:coreProperties>
</file>